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258" r:id="rId3"/>
    <p:sldId id="520" r:id="rId4"/>
    <p:sldId id="521" r:id="rId5"/>
    <p:sldId id="522" r:id="rId6"/>
    <p:sldId id="259" r:id="rId7"/>
    <p:sldId id="432" r:id="rId8"/>
    <p:sldId id="431" r:id="rId9"/>
    <p:sldId id="290" r:id="rId10"/>
    <p:sldId id="364" r:id="rId11"/>
    <p:sldId id="291" r:id="rId12"/>
    <p:sldId id="464" r:id="rId13"/>
    <p:sldId id="467" r:id="rId14"/>
    <p:sldId id="468" r:id="rId15"/>
    <p:sldId id="469" r:id="rId16"/>
    <p:sldId id="470" r:id="rId17"/>
    <p:sldId id="471" r:id="rId18"/>
    <p:sldId id="336" r:id="rId19"/>
    <p:sldId id="433" r:id="rId20"/>
    <p:sldId id="426" r:id="rId21"/>
    <p:sldId id="419" r:id="rId22"/>
    <p:sldId id="392" r:id="rId23"/>
    <p:sldId id="393" r:id="rId24"/>
    <p:sldId id="523" r:id="rId25"/>
    <p:sldId id="410" r:id="rId26"/>
    <p:sldId id="409" r:id="rId27"/>
    <p:sldId id="427" r:id="rId28"/>
    <p:sldId id="450" r:id="rId29"/>
    <p:sldId id="387" r:id="rId30"/>
    <p:sldId id="451" r:id="rId31"/>
    <p:sldId id="452" r:id="rId32"/>
    <p:sldId id="455" r:id="rId33"/>
    <p:sldId id="421" r:id="rId34"/>
    <p:sldId id="415" r:id="rId35"/>
    <p:sldId id="422" r:id="rId36"/>
    <p:sldId id="317" r:id="rId37"/>
    <p:sldId id="318" r:id="rId38"/>
    <p:sldId id="319" r:id="rId39"/>
    <p:sldId id="396" r:id="rId40"/>
    <p:sldId id="418" r:id="rId41"/>
    <p:sldId id="425" r:id="rId42"/>
    <p:sldId id="368" r:id="rId43"/>
    <p:sldId id="369" r:id="rId44"/>
    <p:sldId id="268" r:id="rId4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Eduardo Poveda Salamanca" initials="CEPS" lastIdx="4" clrIdx="0">
    <p:extLst>
      <p:ext uri="{19B8F6BF-5375-455C-9EA6-DF929625EA0E}">
        <p15:presenceInfo xmlns:p15="http://schemas.microsoft.com/office/powerpoint/2012/main" userId="9c93dc89bdb3a296" providerId="Windows Live"/>
      </p:ext>
    </p:extLst>
  </p:cmAuthor>
  <p:cmAuthor id="2" name="Asus" initials="A" lastIdx="4" clrIdx="1">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B5B"/>
    <a:srgbClr val="C9F3EB"/>
    <a:srgbClr val="0B9DA4"/>
    <a:srgbClr val="FF931E"/>
    <a:srgbClr val="FCBC14"/>
    <a:srgbClr val="DFF7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92385-93D2-984C-8C34-DA8CC50CE4AE}" v="270" dt="2025-03-25T13:00:13.43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66"/>
    <p:restoredTop sz="89806" autoAdjust="0"/>
  </p:normalViewPr>
  <p:slideViewPr>
    <p:cSldViewPr snapToGrid="0" showGuides="1">
      <p:cViewPr varScale="1">
        <p:scale>
          <a:sx n="80" d="100"/>
          <a:sy n="80" d="100"/>
        </p:scale>
        <p:origin x="118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59EB2-D993-4C92-B99F-DE8D548A5B5B}" type="datetimeFigureOut">
              <a:rPr lang="es-CO" smtClean="0"/>
              <a:t>6/02/2026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86DFC-C723-4036-9385-654DD83A7CF5}" type="slidenum">
              <a:rPr lang="es-CO" smtClean="0"/>
              <a:t>‹Nº›</a:t>
            </a:fld>
            <a:endParaRPr lang="es-CO"/>
          </a:p>
        </p:txBody>
      </p:sp>
    </p:spTree>
    <p:extLst>
      <p:ext uri="{BB962C8B-B14F-4D97-AF65-F5344CB8AC3E}">
        <p14:creationId xmlns:p14="http://schemas.microsoft.com/office/powerpoint/2010/main" val="644309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D686DFC-C723-4036-9385-654DD83A7CF5}" type="slidenum">
              <a:rPr lang="es-CO" smtClean="0"/>
              <a:t>1</a:t>
            </a:fld>
            <a:endParaRPr lang="es-CO"/>
          </a:p>
        </p:txBody>
      </p:sp>
    </p:spTree>
    <p:extLst>
      <p:ext uri="{BB962C8B-B14F-4D97-AF65-F5344CB8AC3E}">
        <p14:creationId xmlns:p14="http://schemas.microsoft.com/office/powerpoint/2010/main" val="6781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758F-BC4B-ABEC-A368-06224FFF2C9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99D85C6-500A-874F-B70A-C15A879471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8EF827-350F-1C4D-D103-7A9D10DA391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833E119-C00D-67F8-12A7-46C632F8FFD5}"/>
              </a:ext>
            </a:extLst>
          </p:cNvPr>
          <p:cNvSpPr>
            <a:spLocks noGrp="1"/>
          </p:cNvSpPr>
          <p:nvPr>
            <p:ph type="sldNum" sz="quarter" idx="5"/>
          </p:nvPr>
        </p:nvSpPr>
        <p:spPr/>
        <p:txBody>
          <a:bodyPr/>
          <a:lstStyle/>
          <a:p>
            <a:fld id="{62BE481A-3A7C-4C13-87D2-38C60D43B703}" type="slidenum">
              <a:rPr lang="es-CO" smtClean="0"/>
              <a:t>23</a:t>
            </a:fld>
            <a:endParaRPr lang="es-CO"/>
          </a:p>
        </p:txBody>
      </p:sp>
    </p:spTree>
    <p:extLst>
      <p:ext uri="{BB962C8B-B14F-4D97-AF65-F5344CB8AC3E}">
        <p14:creationId xmlns:p14="http://schemas.microsoft.com/office/powerpoint/2010/main" val="187587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3BFBC-6A71-5322-7B8B-5E48F5E0F27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2577CF-19CC-7803-3A1C-EF6B13C7F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843C7B-1C30-30EE-6758-BF734D62BE6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1A493FC-9552-2722-B16E-4642B9DB4E74}"/>
              </a:ext>
            </a:extLst>
          </p:cNvPr>
          <p:cNvSpPr>
            <a:spLocks noGrp="1"/>
          </p:cNvSpPr>
          <p:nvPr>
            <p:ph type="sldNum" sz="quarter" idx="5"/>
          </p:nvPr>
        </p:nvSpPr>
        <p:spPr/>
        <p:txBody>
          <a:bodyPr/>
          <a:lstStyle/>
          <a:p>
            <a:fld id="{62BE481A-3A7C-4C13-87D2-38C60D43B703}" type="slidenum">
              <a:rPr lang="es-CO" smtClean="0"/>
              <a:t>24</a:t>
            </a:fld>
            <a:endParaRPr lang="es-CO"/>
          </a:p>
        </p:txBody>
      </p:sp>
    </p:spTree>
    <p:extLst>
      <p:ext uri="{BB962C8B-B14F-4D97-AF65-F5344CB8AC3E}">
        <p14:creationId xmlns:p14="http://schemas.microsoft.com/office/powerpoint/2010/main" val="2540984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F263-1225-EC9D-1EE9-8A4D11E7C6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9BED88-FD2B-4D0A-60EE-F056028573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B1F5C2-52C1-8736-7AA6-2037ECCADAF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BFA2814-352D-C37A-9D83-4A44C2A75F74}"/>
              </a:ext>
            </a:extLst>
          </p:cNvPr>
          <p:cNvSpPr>
            <a:spLocks noGrp="1"/>
          </p:cNvSpPr>
          <p:nvPr>
            <p:ph type="sldNum" sz="quarter" idx="5"/>
          </p:nvPr>
        </p:nvSpPr>
        <p:spPr/>
        <p:txBody>
          <a:bodyPr/>
          <a:lstStyle/>
          <a:p>
            <a:fld id="{62BE481A-3A7C-4C13-87D2-38C60D43B703}" type="slidenum">
              <a:rPr lang="es-CO" smtClean="0"/>
              <a:t>25</a:t>
            </a:fld>
            <a:endParaRPr lang="es-CO"/>
          </a:p>
        </p:txBody>
      </p:sp>
    </p:spTree>
    <p:extLst>
      <p:ext uri="{BB962C8B-B14F-4D97-AF65-F5344CB8AC3E}">
        <p14:creationId xmlns:p14="http://schemas.microsoft.com/office/powerpoint/2010/main" val="194903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FE1A6-21BA-4473-8048-28D0A9C2E0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454EAF9-8C35-EE08-5BA8-69B57437ED1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515E642-E3A5-5BBF-F4A1-AA73C426F2D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C04FB18-B65C-062D-1B60-96FAF9292011}"/>
              </a:ext>
            </a:extLst>
          </p:cNvPr>
          <p:cNvSpPr>
            <a:spLocks noGrp="1"/>
          </p:cNvSpPr>
          <p:nvPr>
            <p:ph type="sldNum" sz="quarter" idx="5"/>
          </p:nvPr>
        </p:nvSpPr>
        <p:spPr/>
        <p:txBody>
          <a:bodyPr/>
          <a:lstStyle/>
          <a:p>
            <a:fld id="{62BE481A-3A7C-4C13-87D2-38C60D43B703}" type="slidenum">
              <a:rPr lang="es-CO" smtClean="0"/>
              <a:t>26</a:t>
            </a:fld>
            <a:endParaRPr lang="es-CO"/>
          </a:p>
        </p:txBody>
      </p:sp>
    </p:spTree>
    <p:extLst>
      <p:ext uri="{BB962C8B-B14F-4D97-AF65-F5344CB8AC3E}">
        <p14:creationId xmlns:p14="http://schemas.microsoft.com/office/powerpoint/2010/main" val="240305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ADE4-ADAD-E818-1B64-035ED6AC9F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1F5E45-1DD4-7AD0-DA2D-F8F56C7254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8E013D-3238-B9DE-52FC-77CEB7E7941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C8149EA-B829-C5C7-76E6-775F673D860B}"/>
              </a:ext>
            </a:extLst>
          </p:cNvPr>
          <p:cNvSpPr>
            <a:spLocks noGrp="1"/>
          </p:cNvSpPr>
          <p:nvPr>
            <p:ph type="sldNum" sz="quarter" idx="5"/>
          </p:nvPr>
        </p:nvSpPr>
        <p:spPr/>
        <p:txBody>
          <a:bodyPr/>
          <a:lstStyle/>
          <a:p>
            <a:fld id="{62BE481A-3A7C-4C13-87D2-38C60D43B703}" type="slidenum">
              <a:rPr lang="es-CO" smtClean="0"/>
              <a:t>27</a:t>
            </a:fld>
            <a:endParaRPr lang="es-CO"/>
          </a:p>
        </p:txBody>
      </p:sp>
    </p:spTree>
    <p:extLst>
      <p:ext uri="{BB962C8B-B14F-4D97-AF65-F5344CB8AC3E}">
        <p14:creationId xmlns:p14="http://schemas.microsoft.com/office/powerpoint/2010/main" val="252151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FB39D-D3D1-4252-F8AE-F449C02C1E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5ACB956-3A3A-DCAE-0EC8-B61573BA0D3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FFEE20-420E-0C95-1CD2-9276E7E67A0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7BCFAB5-3715-4DDA-E521-21525C814137}"/>
              </a:ext>
            </a:extLst>
          </p:cNvPr>
          <p:cNvSpPr>
            <a:spLocks noGrp="1"/>
          </p:cNvSpPr>
          <p:nvPr>
            <p:ph type="sldNum" sz="quarter" idx="5"/>
          </p:nvPr>
        </p:nvSpPr>
        <p:spPr/>
        <p:txBody>
          <a:bodyPr/>
          <a:lstStyle/>
          <a:p>
            <a:fld id="{62BE481A-3A7C-4C13-87D2-38C60D43B703}" type="slidenum">
              <a:rPr lang="es-CO" smtClean="0"/>
              <a:t>28</a:t>
            </a:fld>
            <a:endParaRPr lang="es-CO"/>
          </a:p>
        </p:txBody>
      </p:sp>
    </p:spTree>
    <p:extLst>
      <p:ext uri="{BB962C8B-B14F-4D97-AF65-F5344CB8AC3E}">
        <p14:creationId xmlns:p14="http://schemas.microsoft.com/office/powerpoint/2010/main" val="370006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7049C-487E-84CF-9300-4C61497627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19B9AD7-6804-0153-28EC-38F8CFBECD7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05DECB-588F-F527-A3C8-5914F4D6099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9D8AB561-A5C1-E3D2-983E-A0050A407C01}"/>
              </a:ext>
            </a:extLst>
          </p:cNvPr>
          <p:cNvSpPr>
            <a:spLocks noGrp="1"/>
          </p:cNvSpPr>
          <p:nvPr>
            <p:ph type="sldNum" sz="quarter" idx="5"/>
          </p:nvPr>
        </p:nvSpPr>
        <p:spPr/>
        <p:txBody>
          <a:bodyPr/>
          <a:lstStyle/>
          <a:p>
            <a:fld id="{62BE481A-3A7C-4C13-87D2-38C60D43B703}" type="slidenum">
              <a:rPr lang="es-CO" smtClean="0"/>
              <a:t>29</a:t>
            </a:fld>
            <a:endParaRPr lang="es-CO"/>
          </a:p>
        </p:txBody>
      </p:sp>
    </p:spTree>
    <p:extLst>
      <p:ext uri="{BB962C8B-B14F-4D97-AF65-F5344CB8AC3E}">
        <p14:creationId xmlns:p14="http://schemas.microsoft.com/office/powerpoint/2010/main" val="332253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FE4E-FCE8-0681-3B9D-B7CA95403F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13EC11-2DF6-B10E-3488-E55B355041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F4370AE-D1E4-F862-279A-72B6F8DAF177}"/>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0654D79-6AA7-EDF8-44E3-85F5E1DD21C3}"/>
              </a:ext>
            </a:extLst>
          </p:cNvPr>
          <p:cNvSpPr>
            <a:spLocks noGrp="1"/>
          </p:cNvSpPr>
          <p:nvPr>
            <p:ph type="sldNum" sz="quarter" idx="5"/>
          </p:nvPr>
        </p:nvSpPr>
        <p:spPr/>
        <p:txBody>
          <a:bodyPr/>
          <a:lstStyle/>
          <a:p>
            <a:fld id="{62BE481A-3A7C-4C13-87D2-38C60D43B703}" type="slidenum">
              <a:rPr lang="es-CO" smtClean="0"/>
              <a:t>30</a:t>
            </a:fld>
            <a:endParaRPr lang="es-CO"/>
          </a:p>
        </p:txBody>
      </p:sp>
    </p:spTree>
    <p:extLst>
      <p:ext uri="{BB962C8B-B14F-4D97-AF65-F5344CB8AC3E}">
        <p14:creationId xmlns:p14="http://schemas.microsoft.com/office/powerpoint/2010/main" val="79863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7C51-C137-D47A-05B5-7501A44AA9D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16179AA-FF31-D35D-08FC-67E6DA4E87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79E8F2-3DAD-66B6-4A6A-18EA251695E8}"/>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9EA0427C-22DC-E601-3D6E-4EF8688EC927}"/>
              </a:ext>
            </a:extLst>
          </p:cNvPr>
          <p:cNvSpPr>
            <a:spLocks noGrp="1"/>
          </p:cNvSpPr>
          <p:nvPr>
            <p:ph type="sldNum" sz="quarter" idx="5"/>
          </p:nvPr>
        </p:nvSpPr>
        <p:spPr/>
        <p:txBody>
          <a:bodyPr/>
          <a:lstStyle/>
          <a:p>
            <a:fld id="{62BE481A-3A7C-4C13-87D2-38C60D43B703}" type="slidenum">
              <a:rPr lang="es-CO" smtClean="0"/>
              <a:t>31</a:t>
            </a:fld>
            <a:endParaRPr lang="es-CO"/>
          </a:p>
        </p:txBody>
      </p:sp>
    </p:spTree>
    <p:extLst>
      <p:ext uri="{BB962C8B-B14F-4D97-AF65-F5344CB8AC3E}">
        <p14:creationId xmlns:p14="http://schemas.microsoft.com/office/powerpoint/2010/main" val="158096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50570-D012-6607-FF6B-C306F20C89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C28C30-FF2F-6661-DD8A-29D0DDCB35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A451C80-2B4D-4660-F9D3-EB56743E596C}"/>
              </a:ext>
            </a:extLst>
          </p:cNvPr>
          <p:cNvSpPr>
            <a:spLocks noGrp="1"/>
          </p:cNvSpPr>
          <p:nvPr>
            <p:ph type="body" idx="1"/>
          </p:nvPr>
        </p:nvSpPr>
        <p:spPr/>
        <p:txBody>
          <a:bodyPr/>
          <a:lstStyle/>
          <a:p>
            <a:r>
              <a:rPr lang="es-MX" dirty="0"/>
              <a:t>Cross </a:t>
            </a:r>
            <a:r>
              <a:rPr lang="es-MX" dirty="0" err="1"/>
              <a:t>Docking</a:t>
            </a:r>
            <a:endParaRPr lang="es-CO" dirty="0"/>
          </a:p>
        </p:txBody>
      </p:sp>
      <p:sp>
        <p:nvSpPr>
          <p:cNvPr id="4" name="Marcador de número de diapositiva 3">
            <a:extLst>
              <a:ext uri="{FF2B5EF4-FFF2-40B4-BE49-F238E27FC236}">
                <a16:creationId xmlns:a16="http://schemas.microsoft.com/office/drawing/2014/main" id="{65644610-38B4-5631-D7CD-34F3C205BFB7}"/>
              </a:ext>
            </a:extLst>
          </p:cNvPr>
          <p:cNvSpPr>
            <a:spLocks noGrp="1"/>
          </p:cNvSpPr>
          <p:nvPr>
            <p:ph type="sldNum" sz="quarter" idx="5"/>
          </p:nvPr>
        </p:nvSpPr>
        <p:spPr/>
        <p:txBody>
          <a:bodyPr/>
          <a:lstStyle/>
          <a:p>
            <a:fld id="{62BE481A-3A7C-4C13-87D2-38C60D43B703}" type="slidenum">
              <a:rPr lang="es-CO" smtClean="0"/>
              <a:t>32</a:t>
            </a:fld>
            <a:endParaRPr lang="es-CO"/>
          </a:p>
        </p:txBody>
      </p:sp>
    </p:spTree>
    <p:extLst>
      <p:ext uri="{BB962C8B-B14F-4D97-AF65-F5344CB8AC3E}">
        <p14:creationId xmlns:p14="http://schemas.microsoft.com/office/powerpoint/2010/main" val="337879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D686DFC-C723-4036-9385-654DD83A7CF5}" type="slidenum">
              <a:rPr lang="es-CO" smtClean="0"/>
              <a:t>4</a:t>
            </a:fld>
            <a:endParaRPr lang="es-CO"/>
          </a:p>
        </p:txBody>
      </p:sp>
    </p:spTree>
    <p:extLst>
      <p:ext uri="{BB962C8B-B14F-4D97-AF65-F5344CB8AC3E}">
        <p14:creationId xmlns:p14="http://schemas.microsoft.com/office/powerpoint/2010/main" val="447804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634FF-E5CA-482A-E483-4BE2CC5960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FFB198-EFE8-1567-FCCB-5552E59E816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9DD2BA-AAD9-E634-6735-623DEB1142F7}"/>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56F816E-57C1-9B32-0706-958DBF1540A4}"/>
              </a:ext>
            </a:extLst>
          </p:cNvPr>
          <p:cNvSpPr>
            <a:spLocks noGrp="1"/>
          </p:cNvSpPr>
          <p:nvPr>
            <p:ph type="sldNum" sz="quarter" idx="5"/>
          </p:nvPr>
        </p:nvSpPr>
        <p:spPr/>
        <p:txBody>
          <a:bodyPr/>
          <a:lstStyle/>
          <a:p>
            <a:fld id="{62BE481A-3A7C-4C13-87D2-38C60D43B703}" type="slidenum">
              <a:rPr lang="es-CO" smtClean="0"/>
              <a:t>33</a:t>
            </a:fld>
            <a:endParaRPr lang="es-CO"/>
          </a:p>
        </p:txBody>
      </p:sp>
    </p:spTree>
    <p:extLst>
      <p:ext uri="{BB962C8B-B14F-4D97-AF65-F5344CB8AC3E}">
        <p14:creationId xmlns:p14="http://schemas.microsoft.com/office/powerpoint/2010/main" val="2955155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DB6B-E178-95F3-6FFA-8A115253EC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C9FF1F-E5B2-D3D8-DE15-FC160350C13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92E7E1-0D00-B1B5-168B-AFF2EE52781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94B6BB5-C502-BA10-38A1-56F51FD8D3F0}"/>
              </a:ext>
            </a:extLst>
          </p:cNvPr>
          <p:cNvSpPr>
            <a:spLocks noGrp="1"/>
          </p:cNvSpPr>
          <p:nvPr>
            <p:ph type="sldNum" sz="quarter" idx="5"/>
          </p:nvPr>
        </p:nvSpPr>
        <p:spPr/>
        <p:txBody>
          <a:bodyPr/>
          <a:lstStyle/>
          <a:p>
            <a:fld id="{62BE481A-3A7C-4C13-87D2-38C60D43B703}" type="slidenum">
              <a:rPr lang="es-CO" smtClean="0"/>
              <a:t>34</a:t>
            </a:fld>
            <a:endParaRPr lang="es-CO"/>
          </a:p>
        </p:txBody>
      </p:sp>
    </p:spTree>
    <p:extLst>
      <p:ext uri="{BB962C8B-B14F-4D97-AF65-F5344CB8AC3E}">
        <p14:creationId xmlns:p14="http://schemas.microsoft.com/office/powerpoint/2010/main" val="44604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CB148-35BF-3193-4AC1-194B15C3B3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18E09C-3461-6AD5-DB88-C62E49C0CD9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638F68-DA0B-A40F-7F06-29553E0ABBF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9E7BD46-1577-A5AD-0561-48227813B589}"/>
              </a:ext>
            </a:extLst>
          </p:cNvPr>
          <p:cNvSpPr>
            <a:spLocks noGrp="1"/>
          </p:cNvSpPr>
          <p:nvPr>
            <p:ph type="sldNum" sz="quarter" idx="5"/>
          </p:nvPr>
        </p:nvSpPr>
        <p:spPr/>
        <p:txBody>
          <a:bodyPr/>
          <a:lstStyle/>
          <a:p>
            <a:fld id="{62BE481A-3A7C-4C13-87D2-38C60D43B703}" type="slidenum">
              <a:rPr lang="es-CO" smtClean="0"/>
              <a:t>35</a:t>
            </a:fld>
            <a:endParaRPr lang="es-CO"/>
          </a:p>
        </p:txBody>
      </p:sp>
    </p:spTree>
    <p:extLst>
      <p:ext uri="{BB962C8B-B14F-4D97-AF65-F5344CB8AC3E}">
        <p14:creationId xmlns:p14="http://schemas.microsoft.com/office/powerpoint/2010/main" val="1759723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Ley 2 de 1959</a:t>
            </a:r>
            <a:endParaRPr lang="es-CO" dirty="0"/>
          </a:p>
        </p:txBody>
      </p:sp>
      <p:sp>
        <p:nvSpPr>
          <p:cNvPr id="4" name="Marcador de número de diapositiva 3"/>
          <p:cNvSpPr>
            <a:spLocks noGrp="1"/>
          </p:cNvSpPr>
          <p:nvPr>
            <p:ph type="sldNum" sz="quarter" idx="5"/>
          </p:nvPr>
        </p:nvSpPr>
        <p:spPr/>
        <p:txBody>
          <a:bodyPr/>
          <a:lstStyle/>
          <a:p>
            <a:fld id="{5D686DFC-C723-4036-9385-654DD83A7CF5}" type="slidenum">
              <a:rPr lang="es-CO" smtClean="0"/>
              <a:t>36</a:t>
            </a:fld>
            <a:endParaRPr lang="es-CO"/>
          </a:p>
        </p:txBody>
      </p:sp>
    </p:spTree>
    <p:extLst>
      <p:ext uri="{BB962C8B-B14F-4D97-AF65-F5344CB8AC3E}">
        <p14:creationId xmlns:p14="http://schemas.microsoft.com/office/powerpoint/2010/main" val="94972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AC30-0B8A-50D5-E184-70AF7ED642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530612-EB47-2D66-F2F9-087CC7972C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FE9E2B-919D-A6CE-9A7F-2A355B6E4C0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ABED4A4-F130-FE61-232D-B85D76CEBB31}"/>
              </a:ext>
            </a:extLst>
          </p:cNvPr>
          <p:cNvSpPr>
            <a:spLocks noGrp="1"/>
          </p:cNvSpPr>
          <p:nvPr>
            <p:ph type="sldNum" sz="quarter" idx="5"/>
          </p:nvPr>
        </p:nvSpPr>
        <p:spPr/>
        <p:txBody>
          <a:bodyPr/>
          <a:lstStyle/>
          <a:p>
            <a:fld id="{62BE481A-3A7C-4C13-87D2-38C60D43B703}" type="slidenum">
              <a:rPr lang="es-CO" smtClean="0"/>
              <a:t>39</a:t>
            </a:fld>
            <a:endParaRPr lang="es-CO"/>
          </a:p>
        </p:txBody>
      </p:sp>
    </p:spTree>
    <p:extLst>
      <p:ext uri="{BB962C8B-B14F-4D97-AF65-F5344CB8AC3E}">
        <p14:creationId xmlns:p14="http://schemas.microsoft.com/office/powerpoint/2010/main" val="1149806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C6253-3BED-AE2B-6650-C93B538E78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1B9A6B-3BC9-EB1C-233E-8844B496C7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211BDD-406B-CA62-4B24-5C6D1925522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76B3F95-BD7B-7B47-5C30-B1811BBECBB6}"/>
              </a:ext>
            </a:extLst>
          </p:cNvPr>
          <p:cNvSpPr>
            <a:spLocks noGrp="1"/>
          </p:cNvSpPr>
          <p:nvPr>
            <p:ph type="sldNum" sz="quarter" idx="5"/>
          </p:nvPr>
        </p:nvSpPr>
        <p:spPr/>
        <p:txBody>
          <a:bodyPr/>
          <a:lstStyle/>
          <a:p>
            <a:fld id="{62BE481A-3A7C-4C13-87D2-38C60D43B703}" type="slidenum">
              <a:rPr lang="es-CO" smtClean="0"/>
              <a:t>40</a:t>
            </a:fld>
            <a:endParaRPr lang="es-CO"/>
          </a:p>
        </p:txBody>
      </p:sp>
    </p:spTree>
    <p:extLst>
      <p:ext uri="{BB962C8B-B14F-4D97-AF65-F5344CB8AC3E}">
        <p14:creationId xmlns:p14="http://schemas.microsoft.com/office/powerpoint/2010/main" val="1049185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D698707-0E8C-4A81-A757-5EA69AF0B9A6}" type="slidenum">
              <a:rPr lang="es-CO" smtClean="0"/>
              <a:t>43</a:t>
            </a:fld>
            <a:endParaRPr lang="es-CO"/>
          </a:p>
        </p:txBody>
      </p:sp>
    </p:spTree>
    <p:extLst>
      <p:ext uri="{BB962C8B-B14F-4D97-AF65-F5344CB8AC3E}">
        <p14:creationId xmlns:p14="http://schemas.microsoft.com/office/powerpoint/2010/main" val="407649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49A8-8797-56AE-A73D-B382361E4E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D5E86AB-5097-C5DA-0701-9E55D9A340B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818FB1-C021-EC07-1943-29BF3D58C51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794F9F0-95BB-868A-0A56-DDEDAFDEF09E}"/>
              </a:ext>
            </a:extLst>
          </p:cNvPr>
          <p:cNvSpPr>
            <a:spLocks noGrp="1"/>
          </p:cNvSpPr>
          <p:nvPr>
            <p:ph type="sldNum" sz="quarter" idx="5"/>
          </p:nvPr>
        </p:nvSpPr>
        <p:spPr/>
        <p:txBody>
          <a:bodyPr/>
          <a:lstStyle/>
          <a:p>
            <a:fld id="{62BE481A-3A7C-4C13-87D2-38C60D43B703}" type="slidenum">
              <a:rPr lang="es-CO" smtClean="0"/>
              <a:t>8</a:t>
            </a:fld>
            <a:endParaRPr lang="es-CO"/>
          </a:p>
        </p:txBody>
      </p:sp>
    </p:spTree>
    <p:extLst>
      <p:ext uri="{BB962C8B-B14F-4D97-AF65-F5344CB8AC3E}">
        <p14:creationId xmlns:p14="http://schemas.microsoft.com/office/powerpoint/2010/main" val="43008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2BE481A-3A7C-4C13-87D2-38C60D43B703}" type="slidenum">
              <a:rPr lang="es-CO" smtClean="0"/>
              <a:t>9</a:t>
            </a:fld>
            <a:endParaRPr lang="es-CO"/>
          </a:p>
        </p:txBody>
      </p:sp>
    </p:spTree>
    <p:extLst>
      <p:ext uri="{BB962C8B-B14F-4D97-AF65-F5344CB8AC3E}">
        <p14:creationId xmlns:p14="http://schemas.microsoft.com/office/powerpoint/2010/main" val="105491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D686DFC-C723-4036-9385-654DD83A7CF5}" type="slidenum">
              <a:rPr lang="es-CO" smtClean="0"/>
              <a:t>18</a:t>
            </a:fld>
            <a:endParaRPr lang="es-CO"/>
          </a:p>
        </p:txBody>
      </p:sp>
    </p:spTree>
    <p:extLst>
      <p:ext uri="{BB962C8B-B14F-4D97-AF65-F5344CB8AC3E}">
        <p14:creationId xmlns:p14="http://schemas.microsoft.com/office/powerpoint/2010/main" val="301069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A4D11-1F39-B3E5-5F8F-B5AE2A4C55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11F586-87C7-A24A-4E55-C69D8D2F9F5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A1DB5E-4257-D555-2573-107787841781}"/>
              </a:ext>
            </a:extLst>
          </p:cNvPr>
          <p:cNvSpPr>
            <a:spLocks noGrp="1"/>
          </p:cNvSpPr>
          <p:nvPr>
            <p:ph type="body" idx="1"/>
          </p:nvPr>
        </p:nvSpPr>
        <p:spPr/>
        <p:txBody>
          <a:bodyPr/>
          <a:lstStyle/>
          <a:p>
            <a:r>
              <a:rPr lang="es-CO" dirty="0"/>
              <a:t>La restricción para vehículos C5 y C6. Operación con Nivel de servicio A.</a:t>
            </a:r>
          </a:p>
          <a:p>
            <a:endParaRPr lang="es-CO" dirty="0"/>
          </a:p>
        </p:txBody>
      </p:sp>
      <p:sp>
        <p:nvSpPr>
          <p:cNvPr id="4" name="Marcador de número de diapositiva 3">
            <a:extLst>
              <a:ext uri="{FF2B5EF4-FFF2-40B4-BE49-F238E27FC236}">
                <a16:creationId xmlns:a16="http://schemas.microsoft.com/office/drawing/2014/main" id="{8357D88F-57A8-D06D-2319-6DC1B510EDFE}"/>
              </a:ext>
            </a:extLst>
          </p:cNvPr>
          <p:cNvSpPr>
            <a:spLocks noGrp="1"/>
          </p:cNvSpPr>
          <p:nvPr>
            <p:ph type="sldNum" sz="quarter" idx="5"/>
          </p:nvPr>
        </p:nvSpPr>
        <p:spPr/>
        <p:txBody>
          <a:bodyPr/>
          <a:lstStyle/>
          <a:p>
            <a:fld id="{62BE481A-3A7C-4C13-87D2-38C60D43B703}" type="slidenum">
              <a:rPr lang="es-CO" smtClean="0"/>
              <a:t>19</a:t>
            </a:fld>
            <a:endParaRPr lang="es-CO"/>
          </a:p>
        </p:txBody>
      </p:sp>
    </p:spTree>
    <p:extLst>
      <p:ext uri="{BB962C8B-B14F-4D97-AF65-F5344CB8AC3E}">
        <p14:creationId xmlns:p14="http://schemas.microsoft.com/office/powerpoint/2010/main" val="397336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312D-492F-2E71-3D84-8B67B0EF582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0CDACE-FDEF-9B56-28B0-39C3EC15430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4857ED2-3090-3133-DFE3-4F4759328EC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923AF84-EB84-AD7F-8D28-0F282499CBBD}"/>
              </a:ext>
            </a:extLst>
          </p:cNvPr>
          <p:cNvSpPr>
            <a:spLocks noGrp="1"/>
          </p:cNvSpPr>
          <p:nvPr>
            <p:ph type="sldNum" sz="quarter" idx="5"/>
          </p:nvPr>
        </p:nvSpPr>
        <p:spPr/>
        <p:txBody>
          <a:bodyPr/>
          <a:lstStyle/>
          <a:p>
            <a:fld id="{62BE481A-3A7C-4C13-87D2-38C60D43B703}" type="slidenum">
              <a:rPr lang="es-CO" smtClean="0"/>
              <a:t>20</a:t>
            </a:fld>
            <a:endParaRPr lang="es-CO"/>
          </a:p>
        </p:txBody>
      </p:sp>
    </p:spTree>
    <p:extLst>
      <p:ext uri="{BB962C8B-B14F-4D97-AF65-F5344CB8AC3E}">
        <p14:creationId xmlns:p14="http://schemas.microsoft.com/office/powerpoint/2010/main" val="298686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785B-0E50-BE27-7453-7A4D21B0BB1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19FDFE-28A6-9815-B185-0D2CA66AA0D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E50B3E-EA28-F2C4-B0A2-172FC49F346F}"/>
              </a:ext>
            </a:extLst>
          </p:cNvPr>
          <p:cNvSpPr>
            <a:spLocks noGrp="1"/>
          </p:cNvSpPr>
          <p:nvPr>
            <p:ph type="body" idx="1"/>
          </p:nvPr>
        </p:nvSpPr>
        <p:spPr/>
        <p:txBody>
          <a:bodyPr/>
          <a:lstStyle/>
          <a:p>
            <a:r>
              <a:rPr lang="es-MX" dirty="0"/>
              <a:t>Calzada bidireccional de 7.30m</a:t>
            </a:r>
            <a:endParaRPr lang="es-CO" dirty="0"/>
          </a:p>
        </p:txBody>
      </p:sp>
      <p:sp>
        <p:nvSpPr>
          <p:cNvPr id="4" name="Marcador de número de diapositiva 3">
            <a:extLst>
              <a:ext uri="{FF2B5EF4-FFF2-40B4-BE49-F238E27FC236}">
                <a16:creationId xmlns:a16="http://schemas.microsoft.com/office/drawing/2014/main" id="{4E48995F-5805-96D9-6CA6-B91FDF2ACA71}"/>
              </a:ext>
            </a:extLst>
          </p:cNvPr>
          <p:cNvSpPr>
            <a:spLocks noGrp="1"/>
          </p:cNvSpPr>
          <p:nvPr>
            <p:ph type="sldNum" sz="quarter" idx="5"/>
          </p:nvPr>
        </p:nvSpPr>
        <p:spPr/>
        <p:txBody>
          <a:bodyPr/>
          <a:lstStyle/>
          <a:p>
            <a:fld id="{62BE481A-3A7C-4C13-87D2-38C60D43B703}" type="slidenum">
              <a:rPr lang="es-CO" smtClean="0"/>
              <a:t>21</a:t>
            </a:fld>
            <a:endParaRPr lang="es-CO"/>
          </a:p>
        </p:txBody>
      </p:sp>
    </p:spTree>
    <p:extLst>
      <p:ext uri="{BB962C8B-B14F-4D97-AF65-F5344CB8AC3E}">
        <p14:creationId xmlns:p14="http://schemas.microsoft.com/office/powerpoint/2010/main" val="109428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3DEE-18F8-A818-8E87-EEEDB4920E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C7ED9B-B9CE-2988-9D0B-5B5B91C3A03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512632-CF64-D9F3-241A-00E90F64833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D04BEE9-D589-A87C-3384-CC8669DBA440}"/>
              </a:ext>
            </a:extLst>
          </p:cNvPr>
          <p:cNvSpPr>
            <a:spLocks noGrp="1"/>
          </p:cNvSpPr>
          <p:nvPr>
            <p:ph type="sldNum" sz="quarter" idx="5"/>
          </p:nvPr>
        </p:nvSpPr>
        <p:spPr/>
        <p:txBody>
          <a:bodyPr/>
          <a:lstStyle/>
          <a:p>
            <a:fld id="{62BE481A-3A7C-4C13-87D2-38C60D43B703}" type="slidenum">
              <a:rPr lang="es-CO" smtClean="0"/>
              <a:t>22</a:t>
            </a:fld>
            <a:endParaRPr lang="es-CO"/>
          </a:p>
        </p:txBody>
      </p:sp>
    </p:spTree>
    <p:extLst>
      <p:ext uri="{BB962C8B-B14F-4D97-AF65-F5344CB8AC3E}">
        <p14:creationId xmlns:p14="http://schemas.microsoft.com/office/powerpoint/2010/main" val="1528646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E65FAA6-8F5C-B909-BB06-EA882EE172DC}"/>
              </a:ext>
            </a:extLst>
          </p:cNvPr>
          <p:cNvPicPr>
            <a:picLocks noChangeAspect="1"/>
          </p:cNvPicPr>
          <p:nvPr userDrawn="1"/>
        </p:nvPicPr>
        <p:blipFill>
          <a:blip r:embed="rId3"/>
          <a:stretch>
            <a:fillRect/>
          </a:stretch>
        </p:blipFill>
        <p:spPr>
          <a:xfrm>
            <a:off x="5092700" y="0"/>
            <a:ext cx="7099300" cy="6858000"/>
          </a:xfrm>
          <a:prstGeom prst="rect">
            <a:avLst/>
          </a:prstGeom>
        </p:spPr>
      </p:pic>
      <p:sp>
        <p:nvSpPr>
          <p:cNvPr id="7" name="Título 1">
            <a:extLst>
              <a:ext uri="{FF2B5EF4-FFF2-40B4-BE49-F238E27FC236}">
                <a16:creationId xmlns:a16="http://schemas.microsoft.com/office/drawing/2014/main" id="{CE413DEF-10E6-BD12-BF69-A5A4B6DF203A}"/>
              </a:ext>
            </a:extLst>
          </p:cNvPr>
          <p:cNvSpPr>
            <a:spLocks noGrp="1"/>
          </p:cNvSpPr>
          <p:nvPr>
            <p:ph type="ctrTitle" hasCustomPrompt="1"/>
          </p:nvPr>
        </p:nvSpPr>
        <p:spPr>
          <a:xfrm>
            <a:off x="623888" y="2761937"/>
            <a:ext cx="4291143" cy="1334125"/>
          </a:xfrm>
        </p:spPr>
        <p:txBody>
          <a:bodyPr anchor="t">
            <a:normAutofit/>
          </a:bodyPr>
          <a:lstStyle>
            <a:lvl1pPr algn="l">
              <a:defRPr sz="4400" b="1">
                <a:solidFill>
                  <a:srgbClr val="075B5B"/>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Título de la presentación</a:t>
            </a:r>
            <a:endParaRPr lang="es-CO" dirty="0"/>
          </a:p>
        </p:txBody>
      </p:sp>
      <p:sp>
        <p:nvSpPr>
          <p:cNvPr id="13" name="Marcador de texto 12">
            <a:extLst>
              <a:ext uri="{FF2B5EF4-FFF2-40B4-BE49-F238E27FC236}">
                <a16:creationId xmlns:a16="http://schemas.microsoft.com/office/drawing/2014/main" id="{247398B7-BF8B-05D2-9DD8-A0F7C6F7DF27}"/>
              </a:ext>
            </a:extLst>
          </p:cNvPr>
          <p:cNvSpPr>
            <a:spLocks noGrp="1"/>
          </p:cNvSpPr>
          <p:nvPr>
            <p:ph type="body" sz="quarter" idx="10" hasCustomPrompt="1"/>
          </p:nvPr>
        </p:nvSpPr>
        <p:spPr>
          <a:xfrm>
            <a:off x="623888" y="4287838"/>
            <a:ext cx="4291143" cy="854075"/>
          </a:xfrm>
        </p:spPr>
        <p:txBody>
          <a:bodyPr>
            <a:noAutofit/>
          </a:bodyPr>
          <a:lstStyle>
            <a:lvl1pPr marL="0" indent="0">
              <a:buNone/>
              <a:defRPr sz="2000">
                <a:solidFill>
                  <a:srgbClr val="075B5B"/>
                </a:solidFill>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s-MX" dirty="0"/>
              <a:t>Subtítulo de la presentación</a:t>
            </a:r>
            <a:endParaRPr lang="es-CO" dirty="0"/>
          </a:p>
        </p:txBody>
      </p:sp>
    </p:spTree>
    <p:extLst>
      <p:ext uri="{BB962C8B-B14F-4D97-AF65-F5344CB8AC3E}">
        <p14:creationId xmlns:p14="http://schemas.microsoft.com/office/powerpoint/2010/main" val="376582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Marcador de texto 14">
            <a:extLst>
              <a:ext uri="{FF2B5EF4-FFF2-40B4-BE49-F238E27FC236}">
                <a16:creationId xmlns:a16="http://schemas.microsoft.com/office/drawing/2014/main" id="{DF3A05B4-046B-922E-54C6-7E03940BD0E8}"/>
              </a:ext>
            </a:extLst>
          </p:cNvPr>
          <p:cNvSpPr>
            <a:spLocks noGrp="1"/>
          </p:cNvSpPr>
          <p:nvPr>
            <p:ph type="body" sz="quarter" idx="10" hasCustomPrompt="1"/>
          </p:nvPr>
        </p:nvSpPr>
        <p:spPr>
          <a:xfrm>
            <a:off x="8633084" y="2278193"/>
            <a:ext cx="2857500" cy="674869"/>
          </a:xfrm>
        </p:spPr>
        <p:txBody>
          <a:bodyPr anchor="ctr">
            <a:normAutofit/>
          </a:bodyPr>
          <a:lstStyle>
            <a:lvl1pPr marL="0" indent="0">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Sección 1</a:t>
            </a:r>
            <a:endParaRPr lang="es-CO" dirty="0"/>
          </a:p>
        </p:txBody>
      </p:sp>
      <p:sp>
        <p:nvSpPr>
          <p:cNvPr id="16" name="Marcador de texto 14">
            <a:extLst>
              <a:ext uri="{FF2B5EF4-FFF2-40B4-BE49-F238E27FC236}">
                <a16:creationId xmlns:a16="http://schemas.microsoft.com/office/drawing/2014/main" id="{75BECDBE-A2AB-A30C-D10B-43868AF18030}"/>
              </a:ext>
            </a:extLst>
          </p:cNvPr>
          <p:cNvSpPr>
            <a:spLocks noGrp="1"/>
          </p:cNvSpPr>
          <p:nvPr>
            <p:ph type="body" sz="quarter" idx="11" hasCustomPrompt="1"/>
          </p:nvPr>
        </p:nvSpPr>
        <p:spPr>
          <a:xfrm>
            <a:off x="8633084" y="3252658"/>
            <a:ext cx="2857500" cy="674869"/>
          </a:xfrm>
        </p:spPr>
        <p:txBody>
          <a:bodyPr anchor="ctr">
            <a:normAutofit/>
          </a:bodyPr>
          <a:lstStyle>
            <a:lvl1pPr marL="0" indent="0">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Sección 2</a:t>
            </a:r>
            <a:endParaRPr lang="es-CO" dirty="0"/>
          </a:p>
        </p:txBody>
      </p:sp>
      <p:sp>
        <p:nvSpPr>
          <p:cNvPr id="17" name="Marcador de texto 14">
            <a:extLst>
              <a:ext uri="{FF2B5EF4-FFF2-40B4-BE49-F238E27FC236}">
                <a16:creationId xmlns:a16="http://schemas.microsoft.com/office/drawing/2014/main" id="{2DFD7723-ABC7-7564-18EE-46FC00072C95}"/>
              </a:ext>
            </a:extLst>
          </p:cNvPr>
          <p:cNvSpPr>
            <a:spLocks noGrp="1"/>
          </p:cNvSpPr>
          <p:nvPr>
            <p:ph type="body" sz="quarter" idx="12" hasCustomPrompt="1"/>
          </p:nvPr>
        </p:nvSpPr>
        <p:spPr>
          <a:xfrm>
            <a:off x="8633084" y="4227123"/>
            <a:ext cx="2857500" cy="674869"/>
          </a:xfrm>
        </p:spPr>
        <p:txBody>
          <a:bodyPr anchor="ctr">
            <a:normAutofit/>
          </a:bodyPr>
          <a:lstStyle>
            <a:lvl1pPr marL="0" indent="0">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Sección 3</a:t>
            </a:r>
            <a:endParaRPr lang="es-CO" dirty="0"/>
          </a:p>
        </p:txBody>
      </p:sp>
      <p:sp>
        <p:nvSpPr>
          <p:cNvPr id="18" name="Marcador de texto 14">
            <a:extLst>
              <a:ext uri="{FF2B5EF4-FFF2-40B4-BE49-F238E27FC236}">
                <a16:creationId xmlns:a16="http://schemas.microsoft.com/office/drawing/2014/main" id="{3F80A3BC-DD56-AC0D-8CE2-CA36F33BD7FE}"/>
              </a:ext>
            </a:extLst>
          </p:cNvPr>
          <p:cNvSpPr>
            <a:spLocks noGrp="1"/>
          </p:cNvSpPr>
          <p:nvPr>
            <p:ph type="body" sz="quarter" idx="13" hasCustomPrompt="1"/>
          </p:nvPr>
        </p:nvSpPr>
        <p:spPr>
          <a:xfrm>
            <a:off x="8633084" y="5201587"/>
            <a:ext cx="2857500" cy="674869"/>
          </a:xfrm>
        </p:spPr>
        <p:txBody>
          <a:bodyPr anchor="ctr">
            <a:normAutofit/>
          </a:bodyPr>
          <a:lstStyle>
            <a:lvl1pPr marL="0" indent="0">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Sección 4</a:t>
            </a:r>
            <a:endParaRPr lang="es-CO" dirty="0"/>
          </a:p>
        </p:txBody>
      </p:sp>
    </p:spTree>
    <p:extLst>
      <p:ext uri="{BB962C8B-B14F-4D97-AF65-F5344CB8AC3E}">
        <p14:creationId xmlns:p14="http://schemas.microsoft.com/office/powerpoint/2010/main" val="20771622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81412B1-EA5D-91C1-A1DD-17FBAC7845BD}"/>
              </a:ext>
            </a:extLst>
          </p:cNvPr>
          <p:cNvSpPr>
            <a:spLocks noGrp="1"/>
          </p:cNvSpPr>
          <p:nvPr>
            <p:ph type="body" idx="1" hasCustomPrompt="1"/>
          </p:nvPr>
        </p:nvSpPr>
        <p:spPr>
          <a:xfrm>
            <a:off x="644578" y="4589463"/>
            <a:ext cx="9173980" cy="1500187"/>
          </a:xfrm>
        </p:spPr>
        <p:txBody>
          <a:bodyPr anchor="ctr">
            <a:normAutofit/>
          </a:bodyPr>
          <a:lstStyle>
            <a:lvl1pPr marL="0" indent="0">
              <a:buNone/>
              <a:defRPr sz="3600" b="1">
                <a:solidFill>
                  <a:srgbClr val="075B5B"/>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dirty="0"/>
              <a:t>Título de la sección</a:t>
            </a:r>
          </a:p>
        </p:txBody>
      </p:sp>
      <p:sp>
        <p:nvSpPr>
          <p:cNvPr id="8" name="Marcador de posición de imagen 7">
            <a:extLst>
              <a:ext uri="{FF2B5EF4-FFF2-40B4-BE49-F238E27FC236}">
                <a16:creationId xmlns:a16="http://schemas.microsoft.com/office/drawing/2014/main" id="{45F804EC-270B-7CFE-173C-349DB2600CA0}"/>
              </a:ext>
            </a:extLst>
          </p:cNvPr>
          <p:cNvSpPr>
            <a:spLocks noGrp="1"/>
          </p:cNvSpPr>
          <p:nvPr>
            <p:ph type="pic" sz="quarter" idx="10"/>
          </p:nvPr>
        </p:nvSpPr>
        <p:spPr>
          <a:xfrm>
            <a:off x="254703" y="254703"/>
            <a:ext cx="11691937" cy="3883025"/>
          </a:xfrm>
          <a:prstGeom prst="roundRect">
            <a:avLst>
              <a:gd name="adj" fmla="val 6244"/>
            </a:avLst>
          </a:prstGeom>
          <a:solidFill>
            <a:schemeClr val="bg1">
              <a:lumMod val="85000"/>
            </a:schemeClr>
          </a:solidFill>
          <a:effectLst>
            <a:outerShdw blurRad="361061" dist="440276" dir="5400000" sx="95000" sy="95000" algn="t" rotWithShape="0">
              <a:srgbClr val="075B5B">
                <a:alpha val="40000"/>
              </a:srgbClr>
            </a:outerShdw>
          </a:effectLst>
        </p:spPr>
        <p:txBody>
          <a:bodyPr anchor="ctr"/>
          <a:lstStyle>
            <a:lvl1pPr marL="0" indent="0" algn="ctr">
              <a:buNone/>
              <a:defRPr>
                <a:latin typeface="Verdana" panose="020B0604030504040204" pitchFamily="34" charset="0"/>
                <a:ea typeface="Verdana" panose="020B0604030504040204" pitchFamily="34" charset="0"/>
                <a:cs typeface="Verdana" panose="020B0604030504040204" pitchFamily="34" charset="0"/>
              </a:defRPr>
            </a:lvl1pPr>
          </a:lstStyle>
          <a:p>
            <a:endParaRPr lang="es-CO" dirty="0"/>
          </a:p>
          <a:p>
            <a:endParaRPr lang="es-CO" dirty="0"/>
          </a:p>
          <a:p>
            <a:r>
              <a:rPr lang="es-CO" dirty="0"/>
              <a:t>Clic para insertar imagen</a:t>
            </a:r>
          </a:p>
        </p:txBody>
      </p:sp>
    </p:spTree>
    <p:extLst>
      <p:ext uri="{BB962C8B-B14F-4D97-AF65-F5344CB8AC3E}">
        <p14:creationId xmlns:p14="http://schemas.microsoft.com/office/powerpoint/2010/main" val="50002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DAB3E-7733-F339-8585-6EFC10039CA9}"/>
              </a:ext>
            </a:extLst>
          </p:cNvPr>
          <p:cNvSpPr>
            <a:spLocks noGrp="1"/>
          </p:cNvSpPr>
          <p:nvPr>
            <p:ph type="title"/>
          </p:nvPr>
        </p:nvSpPr>
        <p:spPr>
          <a:xfrm>
            <a:off x="629587" y="320155"/>
            <a:ext cx="10932826" cy="1325563"/>
          </a:xfrm>
        </p:spPr>
        <p:txBody>
          <a:bodyPr>
            <a:normAutofit/>
          </a:bodyPr>
          <a:lstStyle>
            <a:lvl1pPr>
              <a:defRPr sz="2800" b="1">
                <a:solidFill>
                  <a:srgbClr val="075B5B"/>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Haz clic para modificar el estilo de título del patrón</a:t>
            </a:r>
            <a:endParaRPr lang="es-CO" dirty="0"/>
          </a:p>
        </p:txBody>
      </p:sp>
      <p:sp>
        <p:nvSpPr>
          <p:cNvPr id="3" name="Marcador de contenido 2">
            <a:extLst>
              <a:ext uri="{FF2B5EF4-FFF2-40B4-BE49-F238E27FC236}">
                <a16:creationId xmlns:a16="http://schemas.microsoft.com/office/drawing/2014/main" id="{65BA2B69-CE1A-9AD2-8990-922BD875CD03}"/>
              </a:ext>
            </a:extLst>
          </p:cNvPr>
          <p:cNvSpPr>
            <a:spLocks noGrp="1"/>
          </p:cNvSpPr>
          <p:nvPr>
            <p:ph idx="1"/>
          </p:nvPr>
        </p:nvSpPr>
        <p:spPr>
          <a:xfrm>
            <a:off x="629587" y="2008681"/>
            <a:ext cx="10932826" cy="4032355"/>
          </a:xfrm>
        </p:spPr>
        <p:txBody>
          <a:bodyPr>
            <a:normAutofit/>
          </a:bodyPr>
          <a:lstStyle>
            <a:lvl1pP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spTree>
    <p:extLst>
      <p:ext uri="{BB962C8B-B14F-4D97-AF65-F5344CB8AC3E}">
        <p14:creationId xmlns:p14="http://schemas.microsoft.com/office/powerpoint/2010/main" val="1322625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ángulo redondeado 18">
            <a:extLst>
              <a:ext uri="{FF2B5EF4-FFF2-40B4-BE49-F238E27FC236}">
                <a16:creationId xmlns:a16="http://schemas.microsoft.com/office/drawing/2014/main" id="{38D54B80-1174-527C-92F1-1DBBDFEC753C}"/>
              </a:ext>
            </a:extLst>
          </p:cNvPr>
          <p:cNvSpPr/>
          <p:nvPr userDrawn="1"/>
        </p:nvSpPr>
        <p:spPr>
          <a:xfrm>
            <a:off x="6186488" y="1557338"/>
            <a:ext cx="2578100" cy="1235075"/>
          </a:xfrm>
          <a:prstGeom prst="roundRect">
            <a:avLst/>
          </a:prstGeom>
          <a:solidFill>
            <a:srgbClr val="07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redondeado 19">
            <a:extLst>
              <a:ext uri="{FF2B5EF4-FFF2-40B4-BE49-F238E27FC236}">
                <a16:creationId xmlns:a16="http://schemas.microsoft.com/office/drawing/2014/main" id="{FD6EDC20-77E7-568F-F0C2-4046FBC6A1B3}"/>
              </a:ext>
            </a:extLst>
          </p:cNvPr>
          <p:cNvSpPr/>
          <p:nvPr userDrawn="1"/>
        </p:nvSpPr>
        <p:spPr>
          <a:xfrm>
            <a:off x="6186488" y="2998959"/>
            <a:ext cx="2578100" cy="1235075"/>
          </a:xfrm>
          <a:prstGeom prst="roundRect">
            <a:avLst/>
          </a:prstGeom>
          <a:solidFill>
            <a:srgbClr val="FF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redondeado 20">
            <a:extLst>
              <a:ext uri="{FF2B5EF4-FFF2-40B4-BE49-F238E27FC236}">
                <a16:creationId xmlns:a16="http://schemas.microsoft.com/office/drawing/2014/main" id="{178C56C7-07F6-E597-EFAC-EDDFF7AA34D9}"/>
              </a:ext>
            </a:extLst>
          </p:cNvPr>
          <p:cNvSpPr/>
          <p:nvPr userDrawn="1"/>
        </p:nvSpPr>
        <p:spPr>
          <a:xfrm>
            <a:off x="6186488" y="4432343"/>
            <a:ext cx="2578100" cy="1235075"/>
          </a:xfrm>
          <a:prstGeom prst="roundRect">
            <a:avLst/>
          </a:prstGeom>
          <a:solidFill>
            <a:srgbClr val="0B9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ítulo 1">
            <a:extLst>
              <a:ext uri="{FF2B5EF4-FFF2-40B4-BE49-F238E27FC236}">
                <a16:creationId xmlns:a16="http://schemas.microsoft.com/office/drawing/2014/main" id="{4F34B38C-781B-F9EE-2F70-8B19F55355A0}"/>
              </a:ext>
            </a:extLst>
          </p:cNvPr>
          <p:cNvSpPr>
            <a:spLocks noGrp="1"/>
          </p:cNvSpPr>
          <p:nvPr>
            <p:ph type="title" hasCustomPrompt="1"/>
          </p:nvPr>
        </p:nvSpPr>
        <p:spPr>
          <a:xfrm>
            <a:off x="6095999" y="507776"/>
            <a:ext cx="5466413" cy="950322"/>
          </a:xfrm>
        </p:spPr>
        <p:txBody>
          <a:bodyPr>
            <a:normAutofit/>
          </a:bodyPr>
          <a:lstStyle>
            <a:lvl1pPr>
              <a:defRPr sz="2800" b="1">
                <a:solidFill>
                  <a:srgbClr val="075B5B"/>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[Cifras]</a:t>
            </a:r>
            <a:endParaRPr lang="es-CO" dirty="0"/>
          </a:p>
        </p:txBody>
      </p:sp>
      <p:sp>
        <p:nvSpPr>
          <p:cNvPr id="10" name="Marcador de texto 9">
            <a:extLst>
              <a:ext uri="{FF2B5EF4-FFF2-40B4-BE49-F238E27FC236}">
                <a16:creationId xmlns:a16="http://schemas.microsoft.com/office/drawing/2014/main" id="{F2EFD452-7354-7CB4-5C1D-0EB5ACF399D4}"/>
              </a:ext>
            </a:extLst>
          </p:cNvPr>
          <p:cNvSpPr>
            <a:spLocks noGrp="1"/>
          </p:cNvSpPr>
          <p:nvPr>
            <p:ph type="body" sz="quarter" idx="13" hasCustomPrompt="1"/>
          </p:nvPr>
        </p:nvSpPr>
        <p:spPr>
          <a:xfrm>
            <a:off x="6186488" y="1557338"/>
            <a:ext cx="2578100" cy="1235075"/>
          </a:xfrm>
        </p:spPr>
        <p:txBody>
          <a:bodyPr anchor="ctr">
            <a:normAutofit/>
          </a:bodyPr>
          <a:lstStyle>
            <a:lvl1pPr marL="0" indent="0" algn="ctr">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XXX</a:t>
            </a:r>
            <a:endParaRPr lang="es-CO" dirty="0"/>
          </a:p>
        </p:txBody>
      </p:sp>
      <p:sp>
        <p:nvSpPr>
          <p:cNvPr id="13" name="Marcador de texto 9">
            <a:extLst>
              <a:ext uri="{FF2B5EF4-FFF2-40B4-BE49-F238E27FC236}">
                <a16:creationId xmlns:a16="http://schemas.microsoft.com/office/drawing/2014/main" id="{ADDC1A08-A66F-F414-5F86-DD0DF7E368DB}"/>
              </a:ext>
            </a:extLst>
          </p:cNvPr>
          <p:cNvSpPr>
            <a:spLocks noGrp="1"/>
          </p:cNvSpPr>
          <p:nvPr>
            <p:ph type="body" sz="quarter" idx="14" hasCustomPrompt="1"/>
          </p:nvPr>
        </p:nvSpPr>
        <p:spPr>
          <a:xfrm>
            <a:off x="8946162" y="1557338"/>
            <a:ext cx="2616249" cy="1235075"/>
          </a:xfrm>
        </p:spPr>
        <p:txBody>
          <a:bodyPr anchor="ctr">
            <a:noAutofit/>
          </a:bodyPr>
          <a:lstStyle>
            <a:lvl1pPr marL="0" indent="0" algn="l">
              <a:buNone/>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Descripción de la cifra o dato</a:t>
            </a:r>
            <a:endParaRPr lang="es-CO" dirty="0"/>
          </a:p>
        </p:txBody>
      </p:sp>
      <p:sp>
        <p:nvSpPr>
          <p:cNvPr id="14" name="Marcador de texto 9">
            <a:extLst>
              <a:ext uri="{FF2B5EF4-FFF2-40B4-BE49-F238E27FC236}">
                <a16:creationId xmlns:a16="http://schemas.microsoft.com/office/drawing/2014/main" id="{F825D9B2-AC5D-5E97-F744-167E7D5BDB9F}"/>
              </a:ext>
            </a:extLst>
          </p:cNvPr>
          <p:cNvSpPr>
            <a:spLocks noGrp="1"/>
          </p:cNvSpPr>
          <p:nvPr>
            <p:ph type="body" sz="quarter" idx="15" hasCustomPrompt="1"/>
          </p:nvPr>
        </p:nvSpPr>
        <p:spPr>
          <a:xfrm>
            <a:off x="6186488" y="2990722"/>
            <a:ext cx="2578100" cy="1235075"/>
          </a:xfrm>
        </p:spPr>
        <p:txBody>
          <a:bodyPr anchor="ctr">
            <a:normAutofit/>
          </a:bodyPr>
          <a:lstStyle>
            <a:lvl1pPr marL="0" indent="0" algn="ctr">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XXX</a:t>
            </a:r>
            <a:endParaRPr lang="es-CO" dirty="0"/>
          </a:p>
        </p:txBody>
      </p:sp>
      <p:sp>
        <p:nvSpPr>
          <p:cNvPr id="15" name="Marcador de texto 9">
            <a:extLst>
              <a:ext uri="{FF2B5EF4-FFF2-40B4-BE49-F238E27FC236}">
                <a16:creationId xmlns:a16="http://schemas.microsoft.com/office/drawing/2014/main" id="{6F906464-0B87-4CA5-A83D-810CBCD87481}"/>
              </a:ext>
            </a:extLst>
          </p:cNvPr>
          <p:cNvSpPr>
            <a:spLocks noGrp="1"/>
          </p:cNvSpPr>
          <p:nvPr>
            <p:ph type="body" sz="quarter" idx="16" hasCustomPrompt="1"/>
          </p:nvPr>
        </p:nvSpPr>
        <p:spPr>
          <a:xfrm>
            <a:off x="8946162" y="2990722"/>
            <a:ext cx="2616249" cy="1235075"/>
          </a:xfrm>
        </p:spPr>
        <p:txBody>
          <a:bodyPr anchor="ctr">
            <a:noAutofit/>
          </a:bodyPr>
          <a:lstStyle>
            <a:lvl1pPr marL="0" indent="0" algn="l">
              <a:buNone/>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Descripción de la cifra o dato</a:t>
            </a:r>
            <a:endParaRPr lang="es-CO" dirty="0"/>
          </a:p>
        </p:txBody>
      </p:sp>
      <p:sp>
        <p:nvSpPr>
          <p:cNvPr id="16" name="Marcador de texto 9">
            <a:extLst>
              <a:ext uri="{FF2B5EF4-FFF2-40B4-BE49-F238E27FC236}">
                <a16:creationId xmlns:a16="http://schemas.microsoft.com/office/drawing/2014/main" id="{0ED42014-E417-A366-8034-9A8A6D034D21}"/>
              </a:ext>
            </a:extLst>
          </p:cNvPr>
          <p:cNvSpPr>
            <a:spLocks noGrp="1"/>
          </p:cNvSpPr>
          <p:nvPr>
            <p:ph type="body" sz="quarter" idx="17" hasCustomPrompt="1"/>
          </p:nvPr>
        </p:nvSpPr>
        <p:spPr>
          <a:xfrm>
            <a:off x="6186488" y="4432344"/>
            <a:ext cx="2578100" cy="1235075"/>
          </a:xfrm>
        </p:spPr>
        <p:txBody>
          <a:bodyPr anchor="ctr">
            <a:normAutofit/>
          </a:bodyPr>
          <a:lstStyle>
            <a:lvl1pPr marL="0" indent="0" algn="ctr">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XXX</a:t>
            </a:r>
            <a:endParaRPr lang="es-CO" dirty="0"/>
          </a:p>
        </p:txBody>
      </p:sp>
      <p:sp>
        <p:nvSpPr>
          <p:cNvPr id="17" name="Marcador de texto 9">
            <a:extLst>
              <a:ext uri="{FF2B5EF4-FFF2-40B4-BE49-F238E27FC236}">
                <a16:creationId xmlns:a16="http://schemas.microsoft.com/office/drawing/2014/main" id="{92BCE3B2-67DC-D1BC-679C-28B2801D54C1}"/>
              </a:ext>
            </a:extLst>
          </p:cNvPr>
          <p:cNvSpPr>
            <a:spLocks noGrp="1"/>
          </p:cNvSpPr>
          <p:nvPr>
            <p:ph type="body" sz="quarter" idx="18" hasCustomPrompt="1"/>
          </p:nvPr>
        </p:nvSpPr>
        <p:spPr>
          <a:xfrm>
            <a:off x="8946162" y="4432344"/>
            <a:ext cx="2616249" cy="1235075"/>
          </a:xfrm>
        </p:spPr>
        <p:txBody>
          <a:bodyPr anchor="ctr">
            <a:noAutofit/>
          </a:bodyPr>
          <a:lstStyle>
            <a:lvl1pPr marL="0" indent="0" algn="l">
              <a:buNone/>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Descripción de la cifra o dato</a:t>
            </a:r>
            <a:endParaRPr lang="es-CO" dirty="0"/>
          </a:p>
        </p:txBody>
      </p:sp>
      <p:sp>
        <p:nvSpPr>
          <p:cNvPr id="18" name="Marcador de posición de imagen 7">
            <a:extLst>
              <a:ext uri="{FF2B5EF4-FFF2-40B4-BE49-F238E27FC236}">
                <a16:creationId xmlns:a16="http://schemas.microsoft.com/office/drawing/2014/main" id="{FB5AE7AD-B42D-6327-98CD-936AB885122A}"/>
              </a:ext>
            </a:extLst>
          </p:cNvPr>
          <p:cNvSpPr>
            <a:spLocks noGrp="1"/>
          </p:cNvSpPr>
          <p:nvPr>
            <p:ph type="pic" sz="quarter" idx="19"/>
          </p:nvPr>
        </p:nvSpPr>
        <p:spPr>
          <a:xfrm>
            <a:off x="427697" y="446045"/>
            <a:ext cx="5042227" cy="5979469"/>
          </a:xfrm>
          <a:prstGeom prst="roundRect">
            <a:avLst>
              <a:gd name="adj" fmla="val 6244"/>
            </a:avLst>
          </a:prstGeom>
          <a:solidFill>
            <a:schemeClr val="bg1">
              <a:lumMod val="85000"/>
            </a:schemeClr>
          </a:solidFill>
          <a:effectLst>
            <a:outerShdw blurRad="361061" dist="440276" dir="5400000" sx="95000" sy="95000" algn="t" rotWithShape="0">
              <a:srgbClr val="075B5B">
                <a:alpha val="40000"/>
              </a:srgbClr>
            </a:outerShdw>
          </a:effectLst>
        </p:spPr>
        <p:txBody>
          <a:bodyPr anchor="ctr"/>
          <a:lstStyle>
            <a:lvl1pPr marL="0" indent="0" algn="ctr">
              <a:buNone/>
              <a:defRPr>
                <a:latin typeface="Verdana" panose="020B0604030504040204" pitchFamily="34" charset="0"/>
                <a:ea typeface="Verdana" panose="020B0604030504040204" pitchFamily="34" charset="0"/>
                <a:cs typeface="Verdana" panose="020B0604030504040204" pitchFamily="34" charset="0"/>
              </a:defRPr>
            </a:lvl1pPr>
          </a:lstStyle>
          <a:p>
            <a:endParaRPr lang="es-CO" dirty="0"/>
          </a:p>
          <a:p>
            <a:endParaRPr lang="es-CO" dirty="0"/>
          </a:p>
          <a:p>
            <a:r>
              <a:rPr lang="es-CO" dirty="0"/>
              <a:t>Clic para insertar imagen</a:t>
            </a:r>
          </a:p>
        </p:txBody>
      </p:sp>
    </p:spTree>
    <p:extLst>
      <p:ext uri="{BB962C8B-B14F-4D97-AF65-F5344CB8AC3E}">
        <p14:creationId xmlns:p14="http://schemas.microsoft.com/office/powerpoint/2010/main" val="76322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4F34B38C-781B-F9EE-2F70-8B19F55355A0}"/>
              </a:ext>
            </a:extLst>
          </p:cNvPr>
          <p:cNvSpPr>
            <a:spLocks noGrp="1"/>
          </p:cNvSpPr>
          <p:nvPr>
            <p:ph type="title" hasCustomPrompt="1"/>
          </p:nvPr>
        </p:nvSpPr>
        <p:spPr>
          <a:xfrm>
            <a:off x="655757" y="2174875"/>
            <a:ext cx="2169822" cy="950322"/>
          </a:xfrm>
        </p:spPr>
        <p:txBody>
          <a:bodyPr>
            <a:normAutofit/>
          </a:bodyPr>
          <a:lstStyle>
            <a:lvl1pPr>
              <a:defRPr sz="2800" b="1">
                <a:solidFill>
                  <a:srgbClr val="075B5B"/>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[Cifras 1]</a:t>
            </a:r>
            <a:endParaRPr lang="es-CO" dirty="0"/>
          </a:p>
        </p:txBody>
      </p:sp>
      <p:sp>
        <p:nvSpPr>
          <p:cNvPr id="13" name="Marcador de texto 9">
            <a:extLst>
              <a:ext uri="{FF2B5EF4-FFF2-40B4-BE49-F238E27FC236}">
                <a16:creationId xmlns:a16="http://schemas.microsoft.com/office/drawing/2014/main" id="{ADDC1A08-A66F-F414-5F86-DD0DF7E368DB}"/>
              </a:ext>
            </a:extLst>
          </p:cNvPr>
          <p:cNvSpPr>
            <a:spLocks noGrp="1"/>
          </p:cNvSpPr>
          <p:nvPr>
            <p:ph type="body" sz="quarter" idx="14" hasCustomPrompt="1"/>
          </p:nvPr>
        </p:nvSpPr>
        <p:spPr>
          <a:xfrm>
            <a:off x="629590" y="3542657"/>
            <a:ext cx="2195988" cy="1762511"/>
          </a:xfrm>
        </p:spPr>
        <p:txBody>
          <a:bodyPr anchor="t">
            <a:noAutofit/>
          </a:bodyPr>
          <a:lstStyle>
            <a:lvl1pPr marL="0" indent="0" algn="l">
              <a:buNone/>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Descripción de la cifra o dato</a:t>
            </a:r>
            <a:endParaRPr lang="es-CO" dirty="0"/>
          </a:p>
        </p:txBody>
      </p:sp>
      <p:sp>
        <p:nvSpPr>
          <p:cNvPr id="18" name="Marcador de posición de imagen 7">
            <a:extLst>
              <a:ext uri="{FF2B5EF4-FFF2-40B4-BE49-F238E27FC236}">
                <a16:creationId xmlns:a16="http://schemas.microsoft.com/office/drawing/2014/main" id="{FB5AE7AD-B42D-6327-98CD-936AB885122A}"/>
              </a:ext>
            </a:extLst>
          </p:cNvPr>
          <p:cNvSpPr>
            <a:spLocks noGrp="1"/>
          </p:cNvSpPr>
          <p:nvPr>
            <p:ph type="pic" sz="quarter" idx="19"/>
          </p:nvPr>
        </p:nvSpPr>
        <p:spPr>
          <a:xfrm>
            <a:off x="3245839" y="651475"/>
            <a:ext cx="2742728" cy="5015943"/>
          </a:xfrm>
          <a:prstGeom prst="roundRect">
            <a:avLst>
              <a:gd name="adj" fmla="val 6244"/>
            </a:avLst>
          </a:prstGeom>
          <a:solidFill>
            <a:schemeClr val="bg1">
              <a:lumMod val="85000"/>
            </a:schemeClr>
          </a:solidFill>
          <a:effectLst>
            <a:outerShdw blurRad="361061" dist="440276" dir="5400000" sx="95000" sy="95000" algn="t" rotWithShape="0">
              <a:srgbClr val="075B5B">
                <a:alpha val="40000"/>
              </a:srgbClr>
            </a:outerShdw>
          </a:effectLst>
        </p:spPr>
        <p:txBody>
          <a:bodyPr anchor="ctr"/>
          <a:lstStyle>
            <a:lvl1pPr marL="0" indent="0" algn="ctr">
              <a:buNone/>
              <a:defRPr>
                <a:latin typeface="Verdana" panose="020B0604030504040204" pitchFamily="34" charset="0"/>
                <a:ea typeface="Verdana" panose="020B0604030504040204" pitchFamily="34" charset="0"/>
                <a:cs typeface="Verdana" panose="020B0604030504040204" pitchFamily="34" charset="0"/>
              </a:defRPr>
            </a:lvl1pPr>
          </a:lstStyle>
          <a:p>
            <a:endParaRPr lang="es-CO" dirty="0"/>
          </a:p>
          <a:p>
            <a:endParaRPr lang="es-CO" dirty="0"/>
          </a:p>
          <a:p>
            <a:r>
              <a:rPr lang="es-CO" dirty="0"/>
              <a:t>Clic para insertar imagen</a:t>
            </a:r>
          </a:p>
        </p:txBody>
      </p:sp>
      <p:sp>
        <p:nvSpPr>
          <p:cNvPr id="2" name="Marcador de posición de imagen 7">
            <a:extLst>
              <a:ext uri="{FF2B5EF4-FFF2-40B4-BE49-F238E27FC236}">
                <a16:creationId xmlns:a16="http://schemas.microsoft.com/office/drawing/2014/main" id="{F07423B9-ADA1-06B8-96FD-F761C534E6D9}"/>
              </a:ext>
            </a:extLst>
          </p:cNvPr>
          <p:cNvSpPr>
            <a:spLocks noGrp="1"/>
          </p:cNvSpPr>
          <p:nvPr>
            <p:ph type="pic" sz="quarter" idx="20"/>
          </p:nvPr>
        </p:nvSpPr>
        <p:spPr>
          <a:xfrm>
            <a:off x="6211461" y="1244599"/>
            <a:ext cx="2742728" cy="5015943"/>
          </a:xfrm>
          <a:prstGeom prst="roundRect">
            <a:avLst>
              <a:gd name="adj" fmla="val 6244"/>
            </a:avLst>
          </a:prstGeom>
          <a:solidFill>
            <a:schemeClr val="bg1">
              <a:lumMod val="85000"/>
            </a:schemeClr>
          </a:solidFill>
          <a:effectLst>
            <a:outerShdw blurRad="361061" dist="440276" dir="5400000" sx="95000" sy="95000" algn="t" rotWithShape="0">
              <a:srgbClr val="075B5B">
                <a:alpha val="40000"/>
              </a:srgbClr>
            </a:outerShdw>
          </a:effectLst>
        </p:spPr>
        <p:txBody>
          <a:bodyPr anchor="ctr"/>
          <a:lstStyle>
            <a:lvl1pPr marL="0" indent="0" algn="ctr">
              <a:buNone/>
              <a:defRPr>
                <a:latin typeface="Verdana" panose="020B0604030504040204" pitchFamily="34" charset="0"/>
                <a:ea typeface="Verdana" panose="020B0604030504040204" pitchFamily="34" charset="0"/>
                <a:cs typeface="Verdana" panose="020B0604030504040204" pitchFamily="34" charset="0"/>
              </a:defRPr>
            </a:lvl1pPr>
          </a:lstStyle>
          <a:p>
            <a:endParaRPr lang="es-CO" dirty="0"/>
          </a:p>
          <a:p>
            <a:endParaRPr lang="es-CO" dirty="0"/>
          </a:p>
          <a:p>
            <a:r>
              <a:rPr lang="es-CO" dirty="0"/>
              <a:t>Clic para insertar imagen</a:t>
            </a:r>
          </a:p>
        </p:txBody>
      </p:sp>
      <p:sp>
        <p:nvSpPr>
          <p:cNvPr id="4" name="Marcador de texto 9">
            <a:extLst>
              <a:ext uri="{FF2B5EF4-FFF2-40B4-BE49-F238E27FC236}">
                <a16:creationId xmlns:a16="http://schemas.microsoft.com/office/drawing/2014/main" id="{0D40BFFC-6A08-ED48-5F93-09FF8BDF8918}"/>
              </a:ext>
            </a:extLst>
          </p:cNvPr>
          <p:cNvSpPr>
            <a:spLocks noGrp="1"/>
          </p:cNvSpPr>
          <p:nvPr>
            <p:ph type="body" sz="quarter" idx="21" hasCustomPrompt="1"/>
          </p:nvPr>
        </p:nvSpPr>
        <p:spPr>
          <a:xfrm>
            <a:off x="9361830" y="3984866"/>
            <a:ext cx="2195988" cy="1762511"/>
          </a:xfrm>
        </p:spPr>
        <p:txBody>
          <a:bodyPr anchor="t">
            <a:noAutofit/>
          </a:bodyPr>
          <a:lstStyle>
            <a:lvl1pPr marL="0" indent="0" algn="l">
              <a:buNone/>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Descripción de la cifra o dato</a:t>
            </a:r>
            <a:endParaRPr lang="es-CO" dirty="0"/>
          </a:p>
        </p:txBody>
      </p:sp>
      <p:cxnSp>
        <p:nvCxnSpPr>
          <p:cNvPr id="23" name="Conector recto 22">
            <a:extLst>
              <a:ext uri="{FF2B5EF4-FFF2-40B4-BE49-F238E27FC236}">
                <a16:creationId xmlns:a16="http://schemas.microsoft.com/office/drawing/2014/main" id="{70D5DDF0-2BB6-5550-F1F2-D36DC67D04FD}"/>
              </a:ext>
            </a:extLst>
          </p:cNvPr>
          <p:cNvCxnSpPr/>
          <p:nvPr userDrawn="1"/>
        </p:nvCxnSpPr>
        <p:spPr>
          <a:xfrm>
            <a:off x="655757" y="3344562"/>
            <a:ext cx="2590082" cy="0"/>
          </a:xfrm>
          <a:prstGeom prst="line">
            <a:avLst/>
          </a:prstGeom>
          <a:ln>
            <a:solidFill>
              <a:srgbClr val="FF931E"/>
            </a:solidFill>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B98ECFFD-23F6-A1E2-B52B-09D7CE1B3EC6}"/>
              </a:ext>
            </a:extLst>
          </p:cNvPr>
          <p:cNvCxnSpPr/>
          <p:nvPr userDrawn="1"/>
        </p:nvCxnSpPr>
        <p:spPr>
          <a:xfrm>
            <a:off x="8967736" y="3682314"/>
            <a:ext cx="2590082" cy="0"/>
          </a:xfrm>
          <a:prstGeom prst="line">
            <a:avLst/>
          </a:prstGeom>
          <a:ln>
            <a:solidFill>
              <a:srgbClr val="FF931E"/>
            </a:solidFill>
          </a:ln>
        </p:spPr>
        <p:style>
          <a:lnRef idx="2">
            <a:schemeClr val="accent1"/>
          </a:lnRef>
          <a:fillRef idx="0">
            <a:schemeClr val="accent1"/>
          </a:fillRef>
          <a:effectRef idx="1">
            <a:schemeClr val="accent1"/>
          </a:effectRef>
          <a:fontRef idx="minor">
            <a:schemeClr val="tx1"/>
          </a:fontRef>
        </p:style>
      </p:cxnSp>
      <p:sp>
        <p:nvSpPr>
          <p:cNvPr id="25" name="Marcador de texto 9">
            <a:extLst>
              <a:ext uri="{FF2B5EF4-FFF2-40B4-BE49-F238E27FC236}">
                <a16:creationId xmlns:a16="http://schemas.microsoft.com/office/drawing/2014/main" id="{08BDB4C6-B6E0-1807-E883-5FE4E3A135A9}"/>
              </a:ext>
            </a:extLst>
          </p:cNvPr>
          <p:cNvSpPr>
            <a:spLocks noGrp="1"/>
          </p:cNvSpPr>
          <p:nvPr>
            <p:ph type="body" sz="quarter" idx="22" hasCustomPrompt="1"/>
          </p:nvPr>
        </p:nvSpPr>
        <p:spPr>
          <a:xfrm>
            <a:off x="9361830" y="2457408"/>
            <a:ext cx="2195988" cy="971592"/>
          </a:xfrm>
        </p:spPr>
        <p:txBody>
          <a:bodyPr anchor="ctr">
            <a:noAutofit/>
          </a:bodyPr>
          <a:lstStyle>
            <a:lvl1pPr marL="0" indent="0" algn="l">
              <a:buNone/>
              <a:defRPr lang="es-CO" sz="2800" b="1" kern="1200" dirty="0">
                <a:solidFill>
                  <a:srgbClr val="075B5B"/>
                </a:solidFill>
                <a:latin typeface="Verdana" panose="020B0604030504040204" pitchFamily="34" charset="0"/>
                <a:ea typeface="Verdana" panose="020B0604030504040204" pitchFamily="34" charset="0"/>
                <a:cs typeface="Verdana" panose="020B0604030504040204" pitchFamily="34" charset="0"/>
              </a:defRPr>
            </a:lvl1pPr>
          </a:lstStyle>
          <a:p>
            <a:pPr lvl="0"/>
            <a:r>
              <a:rPr lang="es-MX" dirty="0"/>
              <a:t>[Cifras 2]</a:t>
            </a:r>
            <a:endParaRPr lang="es-CO" dirty="0"/>
          </a:p>
        </p:txBody>
      </p:sp>
    </p:spTree>
    <p:extLst>
      <p:ext uri="{BB962C8B-B14F-4D97-AF65-F5344CB8AC3E}">
        <p14:creationId xmlns:p14="http://schemas.microsoft.com/office/powerpoint/2010/main" val="22365350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0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CDA1B3-BDFF-F3A9-BE98-0E843C69E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1016AA1B-4BEC-CF33-A75B-658A6A0CA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CA94999F-F2C8-CF69-E93D-A1DD9B6D3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49F1D0-6C26-F44A-A637-6A06B81ECF11}" type="datetimeFigureOut">
              <a:rPr lang="es-CO" smtClean="0"/>
              <a:t>6/02/2026</a:t>
            </a:fld>
            <a:endParaRPr lang="es-CO"/>
          </a:p>
        </p:txBody>
      </p:sp>
      <p:sp>
        <p:nvSpPr>
          <p:cNvPr id="5" name="Marcador de pie de página 4">
            <a:extLst>
              <a:ext uri="{FF2B5EF4-FFF2-40B4-BE49-F238E27FC236}">
                <a16:creationId xmlns:a16="http://schemas.microsoft.com/office/drawing/2014/main" id="{DE1AFEC2-2A2C-2521-8D46-42E15219B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E7AA6D47-3C4D-9FBD-3D07-849D93869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2773FE-962E-264A-9685-1B7757FCB496}" type="slidenum">
              <a:rPr lang="es-CO" smtClean="0"/>
              <a:t>‹Nº›</a:t>
            </a:fld>
            <a:endParaRPr lang="es-CO"/>
          </a:p>
        </p:txBody>
      </p:sp>
    </p:spTree>
    <p:extLst>
      <p:ext uri="{BB962C8B-B14F-4D97-AF65-F5344CB8AC3E}">
        <p14:creationId xmlns:p14="http://schemas.microsoft.com/office/powerpoint/2010/main" val="1344519940"/>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1" r:id="rId3"/>
    <p:sldLayoutId id="2147483650" r:id="rId4"/>
    <p:sldLayoutId id="2147483654" r:id="rId5"/>
    <p:sldLayoutId id="2147483660" r:id="rId6"/>
    <p:sldLayoutId id="214748366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mailto:consorciofabricaeyd@gmail.com" TargetMode="Externa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83908CB-2F2E-4A89-9C1D-F269B0090D34}"/>
              </a:ext>
            </a:extLst>
          </p:cNvPr>
          <p:cNvSpPr>
            <a:spLocks noGrp="1"/>
          </p:cNvSpPr>
          <p:nvPr>
            <p:ph type="ctrTitle"/>
          </p:nvPr>
        </p:nvSpPr>
        <p:spPr>
          <a:xfrm>
            <a:off x="304800" y="1666567"/>
            <a:ext cx="5103779" cy="4105583"/>
          </a:xfrm>
        </p:spPr>
        <p:txBody>
          <a:bodyPr>
            <a:noAutofit/>
          </a:bodyPr>
          <a:lstStyle/>
          <a:p>
            <a:pPr algn="ctr"/>
            <a:r>
              <a:rPr lang="es-ES" sz="2400" dirty="0"/>
              <a:t>ORDEN DE SERVICIO No. 18</a:t>
            </a:r>
            <a:br>
              <a:rPr lang="es-ES" sz="2400" dirty="0"/>
            </a:br>
            <a:br>
              <a:rPr lang="es-ES" sz="2000" dirty="0"/>
            </a:br>
            <a:br>
              <a:rPr lang="es-ES" sz="2000" dirty="0"/>
            </a:br>
            <a:br>
              <a:rPr lang="es-ES" sz="2000" dirty="0"/>
            </a:br>
            <a:br>
              <a:rPr lang="es-ES" sz="2000" dirty="0"/>
            </a:br>
            <a:r>
              <a:rPr lang="es-MX" sz="2000" dirty="0"/>
              <a:t>ESTUDIOS Y DISEÑOS PARA LA CONSTRUCCIÓN DEL MUELLE CALLE QUIBDÓ EN EL MUNICIPIO DE QUIBDÓ, CHOCÓ.</a:t>
            </a:r>
            <a:br>
              <a:rPr lang="es-MX" sz="2000" dirty="0"/>
            </a:br>
            <a:br>
              <a:rPr lang="es-MX" sz="2000" dirty="0"/>
            </a:br>
            <a:br>
              <a:rPr lang="es-MX" sz="2000" dirty="0"/>
            </a:br>
            <a:br>
              <a:rPr lang="es-MX" sz="2000" dirty="0"/>
            </a:br>
            <a:br>
              <a:rPr lang="es-CO" sz="2000" dirty="0"/>
            </a:br>
            <a:r>
              <a:rPr lang="es-ES" sz="2400" dirty="0"/>
              <a:t>Febrero 06 de 2026</a:t>
            </a:r>
            <a:endParaRPr lang="es-CO" sz="2400" dirty="0"/>
          </a:p>
        </p:txBody>
      </p:sp>
      <p:sp>
        <p:nvSpPr>
          <p:cNvPr id="5" name="Título 1">
            <a:extLst>
              <a:ext uri="{FF2B5EF4-FFF2-40B4-BE49-F238E27FC236}">
                <a16:creationId xmlns:a16="http://schemas.microsoft.com/office/drawing/2014/main" id="{1ACF09EB-9F26-4BB4-9E1E-6227A5BAA006}"/>
              </a:ext>
            </a:extLst>
          </p:cNvPr>
          <p:cNvSpPr txBox="1">
            <a:spLocks/>
          </p:cNvSpPr>
          <p:nvPr/>
        </p:nvSpPr>
        <p:spPr>
          <a:xfrm>
            <a:off x="555795" y="5590578"/>
            <a:ext cx="4291143" cy="541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ctr"/>
            <a:br>
              <a:rPr lang="es-CO" sz="2400" dirty="0"/>
            </a:br>
            <a:endParaRPr lang="es-CO" sz="2400" dirty="0"/>
          </a:p>
        </p:txBody>
      </p:sp>
    </p:spTree>
    <p:extLst>
      <p:ext uri="{BB962C8B-B14F-4D97-AF65-F5344CB8AC3E}">
        <p14:creationId xmlns:p14="http://schemas.microsoft.com/office/powerpoint/2010/main" val="3975256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71F29-A12A-94D7-7E30-929C7C5AF392}"/>
              </a:ext>
            </a:extLst>
          </p:cNvPr>
          <p:cNvSpPr>
            <a:spLocks noGrp="1"/>
          </p:cNvSpPr>
          <p:nvPr>
            <p:ph type="title"/>
          </p:nvPr>
        </p:nvSpPr>
        <p:spPr>
          <a:xfrm>
            <a:off x="629587" y="279269"/>
            <a:ext cx="10932826" cy="672066"/>
          </a:xfrm>
          <a:noFill/>
        </p:spPr>
        <p:txBody>
          <a:bodyPr/>
          <a:lstStyle/>
          <a:p>
            <a:pPr algn="ctr"/>
            <a:r>
              <a:rPr lang="es-ES" dirty="0"/>
              <a:t>OBJETIVO DE LA SOCIALIZACIÓN</a:t>
            </a:r>
            <a:endParaRPr lang="es-CO" dirty="0"/>
          </a:p>
        </p:txBody>
      </p:sp>
      <p:sp>
        <p:nvSpPr>
          <p:cNvPr id="3" name="CuadroTexto 2">
            <a:extLst>
              <a:ext uri="{FF2B5EF4-FFF2-40B4-BE49-F238E27FC236}">
                <a16:creationId xmlns:a16="http://schemas.microsoft.com/office/drawing/2014/main" id="{231EA5C5-0EBF-4533-1410-7271FB9CB71B}"/>
              </a:ext>
            </a:extLst>
          </p:cNvPr>
          <p:cNvSpPr txBox="1"/>
          <p:nvPr/>
        </p:nvSpPr>
        <p:spPr>
          <a:xfrm>
            <a:off x="966972" y="1905506"/>
            <a:ext cx="9917483" cy="3046988"/>
          </a:xfrm>
          <a:prstGeom prst="rect">
            <a:avLst/>
          </a:prstGeom>
          <a:noFill/>
        </p:spPr>
        <p:txBody>
          <a:bodyPr wrap="square" rtlCol="0">
            <a:spAutoFit/>
          </a:bodyPr>
          <a:lstStyle/>
          <a:p>
            <a:pPr marL="285750" indent="-285750" algn="just">
              <a:buFont typeface="Arial" panose="020B0604020202020204" pitchFamily="34" charset="0"/>
              <a:buChar char="•"/>
            </a:pPr>
            <a:r>
              <a:rPr lang="es-ES" sz="2400" dirty="0">
                <a:latin typeface="Verdana" panose="020B0604030504040204" pitchFamily="34" charset="0"/>
                <a:ea typeface="Verdana" panose="020B0604030504040204" pitchFamily="34" charset="0"/>
              </a:rPr>
              <a:t>Informar a la comunidad sobre el proyecto que se realizó.</a:t>
            </a:r>
          </a:p>
          <a:p>
            <a:pPr marL="285750" indent="-285750" algn="just">
              <a:buFont typeface="Arial" panose="020B0604020202020204" pitchFamily="34" charset="0"/>
              <a:buChar char="•"/>
            </a:pPr>
            <a:endParaRPr lang="es-ES" sz="24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ES" sz="2400" dirty="0">
                <a:latin typeface="Verdana" panose="020B0604030504040204" pitchFamily="34" charset="0"/>
                <a:ea typeface="Verdana" panose="020B0604030504040204" pitchFamily="34" charset="0"/>
              </a:rPr>
              <a:t>Interacción con las comunidades de la zona de estudio para entablar relaciones con la consultoría.</a:t>
            </a:r>
          </a:p>
          <a:p>
            <a:pPr marL="285750" indent="-285750" algn="just">
              <a:buFont typeface="Arial" panose="020B0604020202020204" pitchFamily="34" charset="0"/>
              <a:buChar char="•"/>
            </a:pPr>
            <a:endParaRPr lang="es-ES" sz="24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ES" sz="2400" dirty="0">
                <a:latin typeface="Verdana" panose="020B0604030504040204" pitchFamily="34" charset="0"/>
                <a:ea typeface="Verdana" panose="020B0604030504040204" pitchFamily="34" charset="0"/>
              </a:rPr>
              <a:t>Identificación de actores locales del municipio.</a:t>
            </a:r>
          </a:p>
          <a:p>
            <a:pPr marL="285750" indent="-285750" algn="just">
              <a:buFont typeface="Arial" panose="020B0604020202020204" pitchFamily="34" charset="0"/>
              <a:buChar char="•"/>
            </a:pPr>
            <a:endParaRPr lang="es-ES" sz="2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s-CO"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319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71F29-A12A-94D7-7E30-929C7C5AF392}"/>
              </a:ext>
            </a:extLst>
          </p:cNvPr>
          <p:cNvSpPr>
            <a:spLocks noGrp="1"/>
          </p:cNvSpPr>
          <p:nvPr>
            <p:ph type="title"/>
          </p:nvPr>
        </p:nvSpPr>
        <p:spPr>
          <a:xfrm>
            <a:off x="629586" y="101716"/>
            <a:ext cx="10932827" cy="672066"/>
          </a:xfrm>
        </p:spPr>
        <p:txBody>
          <a:bodyPr>
            <a:normAutofit/>
          </a:bodyPr>
          <a:lstStyle/>
          <a:p>
            <a:pPr algn="ctr"/>
            <a:r>
              <a:rPr lang="es-ES" dirty="0"/>
              <a:t>ALCANCE DEL PROYECTO</a:t>
            </a:r>
            <a:endParaRPr lang="es-CO" dirty="0"/>
          </a:p>
        </p:txBody>
      </p:sp>
      <p:sp>
        <p:nvSpPr>
          <p:cNvPr id="5" name="Rectángulo 4">
            <a:extLst>
              <a:ext uri="{FF2B5EF4-FFF2-40B4-BE49-F238E27FC236}">
                <a16:creationId xmlns:a16="http://schemas.microsoft.com/office/drawing/2014/main" id="{31A4B94D-AA48-4D07-9C4E-474C01C3C375}"/>
              </a:ext>
            </a:extLst>
          </p:cNvPr>
          <p:cNvSpPr/>
          <p:nvPr/>
        </p:nvSpPr>
        <p:spPr>
          <a:xfrm>
            <a:off x="629586" y="859065"/>
            <a:ext cx="10932827" cy="5170646"/>
          </a:xfrm>
          <a:prstGeom prst="rect">
            <a:avLst/>
          </a:prstGeom>
        </p:spPr>
        <p:txBody>
          <a:bodyPr wrap="square">
            <a:spAutoFit/>
          </a:bodyPr>
          <a:lstStyle/>
          <a:p>
            <a:pPr algn="ctr"/>
            <a:r>
              <a:rPr lang="es-MX" b="1" dirty="0">
                <a:latin typeface="Verdana" panose="020B0604030504040204" pitchFamily="34" charset="0"/>
                <a:ea typeface="Verdana" panose="020B0604030504040204" pitchFamily="34" charset="0"/>
              </a:rPr>
              <a:t>ESTUDIOS Y DISEÑOS PARA LA CONSTRUCCIÓN DEL MUELLE CALLE</a:t>
            </a:r>
          </a:p>
          <a:p>
            <a:pPr algn="ctr"/>
            <a:r>
              <a:rPr lang="es-MX" b="1" dirty="0">
                <a:latin typeface="Verdana" panose="020B0604030504040204" pitchFamily="34" charset="0"/>
                <a:ea typeface="Verdana" panose="020B0604030504040204" pitchFamily="34" charset="0"/>
              </a:rPr>
              <a:t>QUIBDÓ EN EL MUNICIPIO DE QUIBDO, CHOCÓ.</a:t>
            </a:r>
          </a:p>
          <a:p>
            <a:pPr algn="just"/>
            <a:endParaRPr lang="es-MX" dirty="0">
              <a:latin typeface="Verdana" panose="020B0604030504040204" pitchFamily="34" charset="0"/>
              <a:ea typeface="Verdana" panose="020B0604030504040204" pitchFamily="34" charset="0"/>
            </a:endParaRP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I. </a:t>
            </a:r>
            <a:r>
              <a:rPr lang="es-MX" sz="1600" dirty="0">
                <a:latin typeface="Verdana" panose="020B0604030504040204" pitchFamily="34" charset="0"/>
                <a:ea typeface="Verdana" panose="020B0604030504040204" pitchFamily="34" charset="0"/>
              </a:rPr>
              <a:t>ESTUDIO DE TRANSITO Y TRANSPORTE</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II. </a:t>
            </a:r>
            <a:r>
              <a:rPr lang="es-MX" sz="1600" dirty="0">
                <a:latin typeface="Verdana" panose="020B0604030504040204" pitchFamily="34" charset="0"/>
                <a:ea typeface="Verdana" panose="020B0604030504040204" pitchFamily="34" charset="0"/>
              </a:rPr>
              <a:t>DISEÑO GEOMÉTRICO VÍA DE ACCESO AL MUELLE</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III. </a:t>
            </a:r>
            <a:r>
              <a:rPr lang="es-MX" sz="1600" dirty="0">
                <a:latin typeface="Verdana" panose="020B0604030504040204" pitchFamily="34" charset="0"/>
                <a:ea typeface="Verdana" panose="020B0604030504040204" pitchFamily="34" charset="0"/>
              </a:rPr>
              <a:t>ESTUDIO DE GEOTECNIA.</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IV. </a:t>
            </a:r>
            <a:r>
              <a:rPr lang="es-MX" sz="1600" dirty="0">
                <a:latin typeface="Verdana" panose="020B0604030504040204" pitchFamily="34" charset="0"/>
                <a:ea typeface="Verdana" panose="020B0604030504040204" pitchFamily="34" charset="0"/>
              </a:rPr>
              <a:t>ELABORACIÓN, REVISIÓN, ACTUALIZACIÓN Y/O COMPLEMENTACIÓN DE LOS ESTUDIOS DE CARTOGRAFÍA, TOPOGRAFÍA Y TOPOBATIMETRÍA.</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V. </a:t>
            </a:r>
            <a:r>
              <a:rPr lang="es-MX" sz="1600" dirty="0">
                <a:latin typeface="Verdana" panose="020B0604030504040204" pitchFamily="34" charset="0"/>
                <a:ea typeface="Verdana" panose="020B0604030504040204" pitchFamily="34" charset="0"/>
              </a:rPr>
              <a:t>ESTUDIO Y DISEÑO DE PAVIMENTOS</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VI. </a:t>
            </a:r>
            <a:r>
              <a:rPr lang="es-MX" sz="1600" dirty="0">
                <a:latin typeface="Verdana" panose="020B0604030504040204" pitchFamily="34" charset="0"/>
                <a:ea typeface="Verdana" panose="020B0604030504040204" pitchFamily="34" charset="0"/>
              </a:rPr>
              <a:t>ESTUDIO DE HIDROLOGÍA, HIDRÁULICA Y SOCAVACIÓN.</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VII. </a:t>
            </a:r>
            <a:r>
              <a:rPr lang="es-MX" sz="1600" dirty="0">
                <a:latin typeface="Verdana" panose="020B0604030504040204" pitchFamily="34" charset="0"/>
                <a:ea typeface="Verdana" panose="020B0604030504040204" pitchFamily="34" charset="0"/>
              </a:rPr>
              <a:t>IDENTIFICACIÓN DEL CANAL NAVEGABLE PARA LA ZONA DE ACCESO AL MUELLE.</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VIII. </a:t>
            </a:r>
            <a:r>
              <a:rPr lang="es-MX" sz="1600" dirty="0">
                <a:latin typeface="Verdana" panose="020B0604030504040204" pitchFamily="34" charset="0"/>
                <a:ea typeface="Verdana" panose="020B0604030504040204" pitchFamily="34" charset="0"/>
              </a:rPr>
              <a:t>ACTUALIZACIÓN DEL ESTUDIO Y DISEÑO ESTRUCTURAL DEL MUELLE.</a:t>
            </a:r>
          </a:p>
          <a:p>
            <a:pPr lvl="1"/>
            <a:r>
              <a:rPr lang="es-CO" dirty="0"/>
              <a:t>TOMO I - PREDISEÑO ARQUITECTONICO DEL MUELLE QUIBDO</a:t>
            </a:r>
            <a:endParaRPr lang="es-CO" sz="1200" dirty="0"/>
          </a:p>
          <a:p>
            <a:pPr lvl="1"/>
            <a:r>
              <a:rPr lang="es-CO" dirty="0"/>
              <a:t>TOMO II - DISEÑO ESTRUCTURAL DE LAS PASARELAS VEHICULAR Y PEATONAL DEL MUELLE QUIBDO</a:t>
            </a:r>
            <a:endParaRPr lang="es-CO" sz="1200" dirty="0"/>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IX. </a:t>
            </a:r>
            <a:r>
              <a:rPr lang="es-MX" sz="1600" dirty="0">
                <a:latin typeface="Verdana" panose="020B0604030504040204" pitchFamily="34" charset="0"/>
                <a:ea typeface="Verdana" panose="020B0604030504040204" pitchFamily="34" charset="0"/>
              </a:rPr>
              <a:t>ACTUALIZACIÓN GESTIÓN AMBIENTAL Y SOCIAL.</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X. </a:t>
            </a:r>
            <a:r>
              <a:rPr lang="es-MX" sz="1600" dirty="0">
                <a:latin typeface="Verdana" panose="020B0604030504040204" pitchFamily="34" charset="0"/>
                <a:ea typeface="Verdana" panose="020B0604030504040204" pitchFamily="34" charset="0"/>
              </a:rPr>
              <a:t>COMPONENTE PREDIAL.</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XI. </a:t>
            </a:r>
            <a:r>
              <a:rPr lang="es-MX" sz="1600" dirty="0">
                <a:latin typeface="Verdana" panose="020B0604030504040204" pitchFamily="34" charset="0"/>
                <a:ea typeface="Verdana" panose="020B0604030504040204" pitchFamily="34" charset="0"/>
              </a:rPr>
              <a:t>ACTUALIZACIÓN ESTUDIO DE CANTIDADES DE OBRA, ANÁLISIS DE PRECIOS UNITARIOS Y PRESUPUESTO PARA LA ESTRUCTURACIÓN DEL PLIEGO DE CONDICIONES DEL PROYECTO.</a:t>
            </a:r>
          </a:p>
          <a:p>
            <a:pPr marL="342900" lvl="0" indent="-342900">
              <a:buFont typeface="Arial" panose="020B0604020202020204" pitchFamily="34" charset="0"/>
              <a:buChar char="•"/>
            </a:pPr>
            <a:r>
              <a:rPr lang="es-MX" sz="1600" b="1" dirty="0">
                <a:latin typeface="Verdana" panose="020B0604030504040204" pitchFamily="34" charset="0"/>
                <a:ea typeface="Verdana" panose="020B0604030504040204" pitchFamily="34" charset="0"/>
              </a:rPr>
              <a:t>VOLUMEN XII. </a:t>
            </a:r>
            <a:r>
              <a:rPr lang="es-MX" sz="1600" dirty="0">
                <a:latin typeface="Verdana" panose="020B0604030504040204" pitchFamily="34" charset="0"/>
                <a:ea typeface="Verdana" panose="020B0604030504040204" pitchFamily="34" charset="0"/>
              </a:rPr>
              <a:t>INFORME FINAL EJECUTIVO.</a:t>
            </a:r>
            <a:endParaRPr lang="es-MX"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1406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52FFC-6F10-4380-D62A-45226F53A9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EE46AE-6089-CFFA-DE9F-B66F0DEFEF13}"/>
              </a:ext>
            </a:extLst>
          </p:cNvPr>
          <p:cNvSpPr>
            <a:spLocks noGrp="1"/>
          </p:cNvSpPr>
          <p:nvPr>
            <p:ph type="title"/>
          </p:nvPr>
        </p:nvSpPr>
        <p:spPr>
          <a:xfrm>
            <a:off x="0" y="0"/>
            <a:ext cx="12192000" cy="672066"/>
          </a:xfrm>
        </p:spPr>
        <p:txBody>
          <a:bodyPr>
            <a:normAutofit/>
          </a:bodyPr>
          <a:lstStyle/>
          <a:p>
            <a:pPr algn="ctr"/>
            <a:r>
              <a:rPr lang="es-ES" dirty="0"/>
              <a:t>TRABAJOS DE CAMPO - TOPOGRAFÍA</a:t>
            </a:r>
            <a:endParaRPr lang="es-CO" dirty="0"/>
          </a:p>
        </p:txBody>
      </p:sp>
      <p:pic>
        <p:nvPicPr>
          <p:cNvPr id="10" name="Imagen 9">
            <a:extLst>
              <a:ext uri="{FF2B5EF4-FFF2-40B4-BE49-F238E27FC236}">
                <a16:creationId xmlns:a16="http://schemas.microsoft.com/office/drawing/2014/main" id="{0D29E2FD-0C15-D45C-4A67-08C29A0923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59264" y="672066"/>
            <a:ext cx="3281601" cy="2461201"/>
          </a:xfrm>
          <a:prstGeom prst="rect">
            <a:avLst/>
          </a:prstGeom>
          <a:noFill/>
        </p:spPr>
      </p:pic>
      <p:pic>
        <p:nvPicPr>
          <p:cNvPr id="11" name="Imagen 10">
            <a:extLst>
              <a:ext uri="{FF2B5EF4-FFF2-40B4-BE49-F238E27FC236}">
                <a16:creationId xmlns:a16="http://schemas.microsoft.com/office/drawing/2014/main" id="{21497625-F036-06D0-1BA1-14F4EF694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55199" y="672066"/>
            <a:ext cx="3281601" cy="2461201"/>
          </a:xfrm>
          <a:prstGeom prst="rect">
            <a:avLst/>
          </a:prstGeom>
          <a:noFill/>
        </p:spPr>
      </p:pic>
      <p:pic>
        <p:nvPicPr>
          <p:cNvPr id="12" name="Imagen 11">
            <a:extLst>
              <a:ext uri="{FF2B5EF4-FFF2-40B4-BE49-F238E27FC236}">
                <a16:creationId xmlns:a16="http://schemas.microsoft.com/office/drawing/2014/main" id="{D7DD9D4A-F584-712A-194B-07E84E861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23599" y="2198398"/>
            <a:ext cx="3281601" cy="2461201"/>
          </a:xfrm>
          <a:prstGeom prst="rect">
            <a:avLst/>
          </a:prstGeom>
          <a:noFill/>
        </p:spPr>
      </p:pic>
      <p:pic>
        <p:nvPicPr>
          <p:cNvPr id="13" name="Imagen 12">
            <a:extLst>
              <a:ext uri="{FF2B5EF4-FFF2-40B4-BE49-F238E27FC236}">
                <a16:creationId xmlns:a16="http://schemas.microsoft.com/office/drawing/2014/main" id="{EC75E568-ACAD-5401-8AB2-BE13EBFAE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59264" y="3429000"/>
            <a:ext cx="3281601" cy="2461201"/>
          </a:xfrm>
          <a:prstGeom prst="rect">
            <a:avLst/>
          </a:prstGeom>
          <a:noFill/>
        </p:spPr>
      </p:pic>
      <p:pic>
        <p:nvPicPr>
          <p:cNvPr id="15" name="Imagen 14">
            <a:extLst>
              <a:ext uri="{FF2B5EF4-FFF2-40B4-BE49-F238E27FC236}">
                <a16:creationId xmlns:a16="http://schemas.microsoft.com/office/drawing/2014/main" id="{563C4423-6683-2CAC-F759-5D931311D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455199" y="3428999"/>
            <a:ext cx="3281601" cy="2461201"/>
          </a:xfrm>
          <a:prstGeom prst="rect">
            <a:avLst/>
          </a:prstGeom>
          <a:noFill/>
        </p:spPr>
      </p:pic>
    </p:spTree>
    <p:extLst>
      <p:ext uri="{BB962C8B-B14F-4D97-AF65-F5344CB8AC3E}">
        <p14:creationId xmlns:p14="http://schemas.microsoft.com/office/powerpoint/2010/main" val="33986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BB52-C588-FD5A-67E3-23CBFDB284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078BF03-DBE3-1E1B-B139-2F4DF43C36E0}"/>
              </a:ext>
            </a:extLst>
          </p:cNvPr>
          <p:cNvSpPr>
            <a:spLocks noGrp="1"/>
          </p:cNvSpPr>
          <p:nvPr>
            <p:ph type="title"/>
          </p:nvPr>
        </p:nvSpPr>
        <p:spPr>
          <a:xfrm>
            <a:off x="0" y="0"/>
            <a:ext cx="12192000" cy="672066"/>
          </a:xfrm>
        </p:spPr>
        <p:txBody>
          <a:bodyPr>
            <a:normAutofit/>
          </a:bodyPr>
          <a:lstStyle/>
          <a:p>
            <a:pPr algn="ctr"/>
            <a:r>
              <a:rPr lang="es-ES" dirty="0"/>
              <a:t>TRABAJOS DE CAMPO - BATIMETRÍA</a:t>
            </a:r>
            <a:endParaRPr lang="es-CO" dirty="0"/>
          </a:p>
        </p:txBody>
      </p:sp>
      <p:pic>
        <p:nvPicPr>
          <p:cNvPr id="15" name="Imagen 14">
            <a:extLst>
              <a:ext uri="{FF2B5EF4-FFF2-40B4-BE49-F238E27FC236}">
                <a16:creationId xmlns:a16="http://schemas.microsoft.com/office/drawing/2014/main" id="{4BA02687-8EB1-98F0-2BF8-A58B79548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82082" y="737394"/>
            <a:ext cx="3256902" cy="2442677"/>
          </a:xfrm>
          <a:prstGeom prst="rect">
            <a:avLst/>
          </a:prstGeom>
          <a:noFill/>
        </p:spPr>
      </p:pic>
      <p:pic>
        <p:nvPicPr>
          <p:cNvPr id="16" name="Imagen 15">
            <a:extLst>
              <a:ext uri="{FF2B5EF4-FFF2-40B4-BE49-F238E27FC236}">
                <a16:creationId xmlns:a16="http://schemas.microsoft.com/office/drawing/2014/main" id="{EF1ADAFA-3069-9334-FF58-7FFBE6AD8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78017" y="737394"/>
            <a:ext cx="3256902" cy="2442677"/>
          </a:xfrm>
          <a:prstGeom prst="rect">
            <a:avLst/>
          </a:prstGeom>
          <a:noFill/>
        </p:spPr>
      </p:pic>
      <p:pic>
        <p:nvPicPr>
          <p:cNvPr id="17" name="Imagen 16">
            <a:extLst>
              <a:ext uri="{FF2B5EF4-FFF2-40B4-BE49-F238E27FC236}">
                <a16:creationId xmlns:a16="http://schemas.microsoft.com/office/drawing/2014/main" id="{C21CA80F-EFA4-D872-8CD3-959A1039A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71374" y="737394"/>
            <a:ext cx="3256902" cy="2442677"/>
          </a:xfrm>
          <a:prstGeom prst="rect">
            <a:avLst/>
          </a:prstGeom>
          <a:noFill/>
        </p:spPr>
      </p:pic>
      <p:pic>
        <p:nvPicPr>
          <p:cNvPr id="18" name="Imagen 17">
            <a:extLst>
              <a:ext uri="{FF2B5EF4-FFF2-40B4-BE49-F238E27FC236}">
                <a16:creationId xmlns:a16="http://schemas.microsoft.com/office/drawing/2014/main" id="{2A2362D2-3499-DE8A-1018-A2636A6017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82082" y="3505400"/>
            <a:ext cx="3256902" cy="2442677"/>
          </a:xfrm>
          <a:prstGeom prst="rect">
            <a:avLst/>
          </a:prstGeom>
          <a:noFill/>
        </p:spPr>
      </p:pic>
      <p:pic>
        <p:nvPicPr>
          <p:cNvPr id="19" name="Imagen 18">
            <a:extLst>
              <a:ext uri="{FF2B5EF4-FFF2-40B4-BE49-F238E27FC236}">
                <a16:creationId xmlns:a16="http://schemas.microsoft.com/office/drawing/2014/main" id="{ADF9BACD-D770-6823-8C89-FF729E1F24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285716" y="3505400"/>
            <a:ext cx="3416330" cy="2442677"/>
          </a:xfrm>
          <a:prstGeom prst="rect">
            <a:avLst/>
          </a:prstGeom>
          <a:noFill/>
        </p:spPr>
      </p:pic>
      <p:pic>
        <p:nvPicPr>
          <p:cNvPr id="20" name="Imagen 19">
            <a:extLst>
              <a:ext uri="{FF2B5EF4-FFF2-40B4-BE49-F238E27FC236}">
                <a16:creationId xmlns:a16="http://schemas.microsoft.com/office/drawing/2014/main" id="{01344B9A-071F-9E19-6822-EE052CA7BD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207410" y="3505400"/>
            <a:ext cx="3540111" cy="2442677"/>
          </a:xfrm>
          <a:prstGeom prst="rect">
            <a:avLst/>
          </a:prstGeom>
          <a:noFill/>
        </p:spPr>
      </p:pic>
      <p:sp>
        <p:nvSpPr>
          <p:cNvPr id="3" name="Rectángulo 2">
            <a:extLst>
              <a:ext uri="{FF2B5EF4-FFF2-40B4-BE49-F238E27FC236}">
                <a16:creationId xmlns:a16="http://schemas.microsoft.com/office/drawing/2014/main" id="{06A63BFB-B0CB-4B20-B9FE-58DF5AD16B15}"/>
              </a:ext>
            </a:extLst>
          </p:cNvPr>
          <p:cNvSpPr/>
          <p:nvPr/>
        </p:nvSpPr>
        <p:spPr>
          <a:xfrm>
            <a:off x="3638984" y="3167934"/>
            <a:ext cx="4929555" cy="369332"/>
          </a:xfrm>
          <a:prstGeom prst="rect">
            <a:avLst/>
          </a:prstGeom>
        </p:spPr>
        <p:txBody>
          <a:bodyPr wrap="none">
            <a:spAutoFit/>
          </a:bodyPr>
          <a:lstStyle/>
          <a:p>
            <a:r>
              <a:rPr lang="es-MX" dirty="0">
                <a:latin typeface="Verdana" panose="020B0604030504040204" pitchFamily="34" charset="0"/>
                <a:ea typeface="Verdana" panose="020B0604030504040204" pitchFamily="34" charset="0"/>
              </a:rPr>
              <a:t>ecosonda GARMIN ECHOMAP UHD2 72sv</a:t>
            </a:r>
            <a:endParaRPr lang="es-CO" dirty="0"/>
          </a:p>
        </p:txBody>
      </p:sp>
    </p:spTree>
    <p:extLst>
      <p:ext uri="{BB962C8B-B14F-4D97-AF65-F5344CB8AC3E}">
        <p14:creationId xmlns:p14="http://schemas.microsoft.com/office/powerpoint/2010/main" val="303373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C02B-8DC4-E045-B6C6-311BD4BFF52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3279DFA-D436-A9DD-A89A-B0D6FEEA80FE}"/>
              </a:ext>
            </a:extLst>
          </p:cNvPr>
          <p:cNvSpPr>
            <a:spLocks noGrp="1"/>
          </p:cNvSpPr>
          <p:nvPr>
            <p:ph type="title"/>
          </p:nvPr>
        </p:nvSpPr>
        <p:spPr>
          <a:xfrm>
            <a:off x="0" y="0"/>
            <a:ext cx="12192000" cy="672066"/>
          </a:xfrm>
        </p:spPr>
        <p:txBody>
          <a:bodyPr>
            <a:normAutofit/>
          </a:bodyPr>
          <a:lstStyle/>
          <a:p>
            <a:pPr algn="ctr"/>
            <a:r>
              <a:rPr lang="es-ES" dirty="0"/>
              <a:t>TRABAJOS DE CAMPO – EXPLORACIÓN GEOTECNICA</a:t>
            </a:r>
            <a:endParaRPr lang="es-CO" dirty="0"/>
          </a:p>
        </p:txBody>
      </p:sp>
      <p:pic>
        <p:nvPicPr>
          <p:cNvPr id="9" name="Imagen 8">
            <a:extLst>
              <a:ext uri="{FF2B5EF4-FFF2-40B4-BE49-F238E27FC236}">
                <a16:creationId xmlns:a16="http://schemas.microsoft.com/office/drawing/2014/main" id="{FD6F797B-8E46-0422-7DA6-A1E1C8A2A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45587" y="746020"/>
            <a:ext cx="3341417" cy="2597953"/>
          </a:xfrm>
          <a:prstGeom prst="rect">
            <a:avLst/>
          </a:prstGeom>
          <a:noFill/>
        </p:spPr>
      </p:pic>
      <p:pic>
        <p:nvPicPr>
          <p:cNvPr id="11" name="Imagen 10">
            <a:extLst>
              <a:ext uri="{FF2B5EF4-FFF2-40B4-BE49-F238E27FC236}">
                <a16:creationId xmlns:a16="http://schemas.microsoft.com/office/drawing/2014/main" id="{680672D9-8370-C772-AFA7-FA9C5E083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245303" y="794070"/>
            <a:ext cx="3407150" cy="2597953"/>
          </a:xfrm>
          <a:prstGeom prst="rect">
            <a:avLst/>
          </a:prstGeom>
          <a:noFill/>
        </p:spPr>
      </p:pic>
      <p:pic>
        <p:nvPicPr>
          <p:cNvPr id="13" name="Imagen 12">
            <a:extLst>
              <a:ext uri="{FF2B5EF4-FFF2-40B4-BE49-F238E27FC236}">
                <a16:creationId xmlns:a16="http://schemas.microsoft.com/office/drawing/2014/main" id="{B3E7B58D-9745-A335-9655-552A9952A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45303" y="3514027"/>
            <a:ext cx="3463936" cy="2597953"/>
          </a:xfrm>
          <a:prstGeom prst="rect">
            <a:avLst/>
          </a:prstGeom>
          <a:noFill/>
        </p:spPr>
      </p:pic>
      <p:pic>
        <p:nvPicPr>
          <p:cNvPr id="14" name="Imagen 13">
            <a:extLst>
              <a:ext uri="{FF2B5EF4-FFF2-40B4-BE49-F238E27FC236}">
                <a16:creationId xmlns:a16="http://schemas.microsoft.com/office/drawing/2014/main" id="{662B350D-ACC4-4346-B7D6-6751751BE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45587" y="3514027"/>
            <a:ext cx="3711359" cy="2597953"/>
          </a:xfrm>
          <a:prstGeom prst="rect">
            <a:avLst/>
          </a:prstGeom>
          <a:noFill/>
        </p:spPr>
      </p:pic>
      <p:pic>
        <p:nvPicPr>
          <p:cNvPr id="15" name="Imagen 14" descr="Tabla&#10;&#10;El contenido generado por IA puede ser incorrecto.">
            <a:extLst>
              <a:ext uri="{FF2B5EF4-FFF2-40B4-BE49-F238E27FC236}">
                <a16:creationId xmlns:a16="http://schemas.microsoft.com/office/drawing/2014/main" id="{DC456407-9050-4AC2-B8BE-11C6074D88DA}"/>
              </a:ext>
            </a:extLst>
          </p:cNvPr>
          <p:cNvPicPr>
            <a:picLocks noChangeAspect="1"/>
          </p:cNvPicPr>
          <p:nvPr/>
        </p:nvPicPr>
        <p:blipFill>
          <a:blip r:embed="rId6"/>
          <a:srcRect t="3821"/>
          <a:stretch>
            <a:fillRect/>
          </a:stretch>
        </p:blipFill>
        <p:spPr>
          <a:xfrm>
            <a:off x="8239584" y="534089"/>
            <a:ext cx="3346691" cy="2687706"/>
          </a:xfrm>
          <a:prstGeom prst="rect">
            <a:avLst/>
          </a:prstGeom>
        </p:spPr>
      </p:pic>
      <p:pic>
        <p:nvPicPr>
          <p:cNvPr id="17" name="Imagen 16" descr="Mapa&#10;&#10;El contenido generado por IA puede ser incorrecto.">
            <a:extLst>
              <a:ext uri="{FF2B5EF4-FFF2-40B4-BE49-F238E27FC236}">
                <a16:creationId xmlns:a16="http://schemas.microsoft.com/office/drawing/2014/main" id="{97BC664B-B4AC-4181-A9D2-311FB4449922}"/>
              </a:ext>
            </a:extLst>
          </p:cNvPr>
          <p:cNvPicPr>
            <a:picLocks noChangeAspect="1"/>
          </p:cNvPicPr>
          <p:nvPr/>
        </p:nvPicPr>
        <p:blipFill>
          <a:blip r:embed="rId7"/>
          <a:stretch>
            <a:fillRect/>
          </a:stretch>
        </p:blipFill>
        <p:spPr>
          <a:xfrm>
            <a:off x="7891887" y="3429000"/>
            <a:ext cx="4042086" cy="2806318"/>
          </a:xfrm>
          <a:prstGeom prst="rect">
            <a:avLst/>
          </a:prstGeom>
        </p:spPr>
      </p:pic>
      <p:sp>
        <p:nvSpPr>
          <p:cNvPr id="3" name="CuadroTexto 2">
            <a:extLst>
              <a:ext uri="{FF2B5EF4-FFF2-40B4-BE49-F238E27FC236}">
                <a16:creationId xmlns:a16="http://schemas.microsoft.com/office/drawing/2014/main" id="{7AB2EE18-C9C5-4701-B1EE-64F6CEF8CBCE}"/>
              </a:ext>
            </a:extLst>
          </p:cNvPr>
          <p:cNvSpPr txBox="1"/>
          <p:nvPr/>
        </p:nvSpPr>
        <p:spPr>
          <a:xfrm>
            <a:off x="8502482" y="3134836"/>
            <a:ext cx="3083793" cy="369332"/>
          </a:xfrm>
          <a:prstGeom prst="rect">
            <a:avLst/>
          </a:prstGeom>
          <a:noFill/>
        </p:spPr>
        <p:txBody>
          <a:bodyPr wrap="none" rtlCol="0">
            <a:spAutoFit/>
          </a:bodyPr>
          <a:lstStyle/>
          <a:p>
            <a:r>
              <a:rPr lang="es-MX" dirty="0"/>
              <a:t>Total: 16 Perforaciones 321.5m</a:t>
            </a:r>
            <a:endParaRPr lang="es-CO" dirty="0"/>
          </a:p>
        </p:txBody>
      </p:sp>
    </p:spTree>
    <p:extLst>
      <p:ext uri="{BB962C8B-B14F-4D97-AF65-F5344CB8AC3E}">
        <p14:creationId xmlns:p14="http://schemas.microsoft.com/office/powerpoint/2010/main" val="103867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539D7-F992-1043-0349-05979B7F139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DA3060D-5C51-56DF-F491-67C2FDF48BCB}"/>
              </a:ext>
            </a:extLst>
          </p:cNvPr>
          <p:cNvSpPr>
            <a:spLocks noGrp="1"/>
          </p:cNvSpPr>
          <p:nvPr>
            <p:ph type="title"/>
          </p:nvPr>
        </p:nvSpPr>
        <p:spPr>
          <a:xfrm>
            <a:off x="0" y="0"/>
            <a:ext cx="12192000" cy="672066"/>
          </a:xfrm>
        </p:spPr>
        <p:txBody>
          <a:bodyPr>
            <a:normAutofit fontScale="90000"/>
          </a:bodyPr>
          <a:lstStyle/>
          <a:p>
            <a:pPr algn="ctr"/>
            <a:r>
              <a:rPr lang="es-ES" dirty="0"/>
              <a:t>TRABAJOS DE CAMPO – REFRACCIÓN SÍSMICA Y TOMOGRAFÍA</a:t>
            </a:r>
            <a:endParaRPr lang="es-CO" dirty="0"/>
          </a:p>
        </p:txBody>
      </p:sp>
      <p:pic>
        <p:nvPicPr>
          <p:cNvPr id="15" name="Imagen 14">
            <a:extLst>
              <a:ext uri="{FF2B5EF4-FFF2-40B4-BE49-F238E27FC236}">
                <a16:creationId xmlns:a16="http://schemas.microsoft.com/office/drawing/2014/main" id="{61651A8C-1F81-00E5-8227-1AE2E5E96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19805" y="672066"/>
            <a:ext cx="3282216" cy="2633980"/>
          </a:xfrm>
          <a:prstGeom prst="rect">
            <a:avLst/>
          </a:prstGeom>
          <a:noFill/>
        </p:spPr>
      </p:pic>
      <p:pic>
        <p:nvPicPr>
          <p:cNvPr id="16" name="Imagen 15">
            <a:extLst>
              <a:ext uri="{FF2B5EF4-FFF2-40B4-BE49-F238E27FC236}">
                <a16:creationId xmlns:a16="http://schemas.microsoft.com/office/drawing/2014/main" id="{2F335503-25B2-B4BC-1480-76F100633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99568" y="672066"/>
            <a:ext cx="3323634" cy="2633980"/>
          </a:xfrm>
          <a:prstGeom prst="rect">
            <a:avLst/>
          </a:prstGeom>
          <a:noFill/>
        </p:spPr>
      </p:pic>
      <p:pic>
        <p:nvPicPr>
          <p:cNvPr id="18" name="Imagen 17">
            <a:extLst>
              <a:ext uri="{FF2B5EF4-FFF2-40B4-BE49-F238E27FC236}">
                <a16:creationId xmlns:a16="http://schemas.microsoft.com/office/drawing/2014/main" id="{58E53E0B-5DD8-2146-3306-AA64D03ED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99723" y="3551954"/>
            <a:ext cx="3420752" cy="2633980"/>
          </a:xfrm>
          <a:prstGeom prst="rect">
            <a:avLst/>
          </a:prstGeom>
          <a:noFill/>
        </p:spPr>
      </p:pic>
      <p:pic>
        <p:nvPicPr>
          <p:cNvPr id="19" name="Imagen 18">
            <a:extLst>
              <a:ext uri="{FF2B5EF4-FFF2-40B4-BE49-F238E27FC236}">
                <a16:creationId xmlns:a16="http://schemas.microsoft.com/office/drawing/2014/main" id="{AE2CDA81-21EF-51DD-ABD8-CAC2C6F72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291308" y="3551953"/>
            <a:ext cx="3431894" cy="2633981"/>
          </a:xfrm>
          <a:prstGeom prst="rect">
            <a:avLst/>
          </a:prstGeom>
          <a:noFill/>
        </p:spPr>
      </p:pic>
      <p:pic>
        <p:nvPicPr>
          <p:cNvPr id="20" name="Imagen 19">
            <a:extLst>
              <a:ext uri="{FF2B5EF4-FFF2-40B4-BE49-F238E27FC236}">
                <a16:creationId xmlns:a16="http://schemas.microsoft.com/office/drawing/2014/main" id="{7A76D0F9-5118-F5E5-DC16-2EE1FE670F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01201" y="3551953"/>
            <a:ext cx="3645647" cy="2633981"/>
          </a:xfrm>
          <a:prstGeom prst="rect">
            <a:avLst/>
          </a:prstGeom>
          <a:noFill/>
        </p:spPr>
      </p:pic>
      <p:pic>
        <p:nvPicPr>
          <p:cNvPr id="9" name="Imagen 8" descr="Mapa&#10;&#10;El contenido generado por IA puede ser incorrecto.">
            <a:extLst>
              <a:ext uri="{FF2B5EF4-FFF2-40B4-BE49-F238E27FC236}">
                <a16:creationId xmlns:a16="http://schemas.microsoft.com/office/drawing/2014/main" id="{ACFB6093-1F5A-4CEC-8A0E-F2E1B22C1C3E}"/>
              </a:ext>
            </a:extLst>
          </p:cNvPr>
          <p:cNvPicPr>
            <a:picLocks noChangeAspect="1"/>
          </p:cNvPicPr>
          <p:nvPr/>
        </p:nvPicPr>
        <p:blipFill>
          <a:blip r:embed="rId7"/>
          <a:stretch>
            <a:fillRect/>
          </a:stretch>
        </p:blipFill>
        <p:spPr>
          <a:xfrm>
            <a:off x="8531692" y="597009"/>
            <a:ext cx="2984663" cy="2954944"/>
          </a:xfrm>
          <a:prstGeom prst="rect">
            <a:avLst/>
          </a:prstGeom>
        </p:spPr>
      </p:pic>
      <p:sp>
        <p:nvSpPr>
          <p:cNvPr id="10" name="CuadroTexto 9">
            <a:extLst>
              <a:ext uri="{FF2B5EF4-FFF2-40B4-BE49-F238E27FC236}">
                <a16:creationId xmlns:a16="http://schemas.microsoft.com/office/drawing/2014/main" id="{29BCD4C3-34E7-442C-A7A4-D98C9E971DA2}"/>
              </a:ext>
            </a:extLst>
          </p:cNvPr>
          <p:cNvSpPr txBox="1"/>
          <p:nvPr/>
        </p:nvSpPr>
        <p:spPr>
          <a:xfrm>
            <a:off x="8492898" y="2952103"/>
            <a:ext cx="3062249" cy="353943"/>
          </a:xfrm>
          <a:prstGeom prst="rect">
            <a:avLst/>
          </a:prstGeom>
          <a:noFill/>
        </p:spPr>
        <p:txBody>
          <a:bodyPr wrap="none" rtlCol="0">
            <a:spAutoFit/>
          </a:bodyPr>
          <a:lstStyle/>
          <a:p>
            <a:r>
              <a:rPr lang="es-MX" sz="1700" dirty="0">
                <a:solidFill>
                  <a:schemeClr val="bg1"/>
                </a:solidFill>
              </a:rPr>
              <a:t>Total: 3 líneas sísmicas 180m c/u</a:t>
            </a:r>
            <a:endParaRPr lang="es-CO" sz="1700" dirty="0">
              <a:solidFill>
                <a:schemeClr val="bg1"/>
              </a:solidFill>
            </a:endParaRPr>
          </a:p>
        </p:txBody>
      </p:sp>
    </p:spTree>
    <p:extLst>
      <p:ext uri="{BB962C8B-B14F-4D97-AF65-F5344CB8AC3E}">
        <p14:creationId xmlns:p14="http://schemas.microsoft.com/office/powerpoint/2010/main" val="292297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10C6-F7A7-2DD3-171A-1E29FFCBCF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8AB843C-A626-2224-4A73-087B2D81BB23}"/>
              </a:ext>
            </a:extLst>
          </p:cNvPr>
          <p:cNvSpPr>
            <a:spLocks noGrp="1"/>
          </p:cNvSpPr>
          <p:nvPr>
            <p:ph type="title"/>
          </p:nvPr>
        </p:nvSpPr>
        <p:spPr>
          <a:xfrm>
            <a:off x="0" y="0"/>
            <a:ext cx="12192000" cy="672066"/>
          </a:xfrm>
        </p:spPr>
        <p:txBody>
          <a:bodyPr>
            <a:normAutofit/>
          </a:bodyPr>
          <a:lstStyle/>
          <a:p>
            <a:pPr algn="ctr"/>
            <a:r>
              <a:rPr lang="es-ES" dirty="0"/>
              <a:t>SOCIALIZACIÓN INICIAL 15 y 16 DE AGOSTO DE 2025</a:t>
            </a:r>
            <a:endParaRPr lang="es-CO" dirty="0"/>
          </a:p>
        </p:txBody>
      </p:sp>
      <p:pic>
        <p:nvPicPr>
          <p:cNvPr id="11" name="Imagen 10">
            <a:extLst>
              <a:ext uri="{FF2B5EF4-FFF2-40B4-BE49-F238E27FC236}">
                <a16:creationId xmlns:a16="http://schemas.microsoft.com/office/drawing/2014/main" id="{7DE20D6A-F11A-5B3C-82DC-06BCABAC3B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47770" y="605500"/>
            <a:ext cx="3808147" cy="2856111"/>
          </a:xfrm>
          <a:prstGeom prst="rect">
            <a:avLst/>
          </a:prstGeom>
          <a:noFill/>
        </p:spPr>
      </p:pic>
      <p:pic>
        <p:nvPicPr>
          <p:cNvPr id="12" name="Imagen 11">
            <a:extLst>
              <a:ext uri="{FF2B5EF4-FFF2-40B4-BE49-F238E27FC236}">
                <a16:creationId xmlns:a16="http://schemas.microsoft.com/office/drawing/2014/main" id="{2A7B0ADC-1581-4395-F336-205C6B9D9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47770" y="3510447"/>
            <a:ext cx="3808147" cy="2856111"/>
          </a:xfrm>
          <a:prstGeom prst="rect">
            <a:avLst/>
          </a:prstGeom>
          <a:noFill/>
        </p:spPr>
      </p:pic>
      <p:pic>
        <p:nvPicPr>
          <p:cNvPr id="13" name="Imagen 12">
            <a:extLst>
              <a:ext uri="{FF2B5EF4-FFF2-40B4-BE49-F238E27FC236}">
                <a16:creationId xmlns:a16="http://schemas.microsoft.com/office/drawing/2014/main" id="{AF4CB8BE-875B-A30F-0E95-7813D0016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5073" y="605500"/>
            <a:ext cx="3808146" cy="2856111"/>
          </a:xfrm>
          <a:prstGeom prst="rect">
            <a:avLst/>
          </a:prstGeom>
          <a:noFill/>
        </p:spPr>
      </p:pic>
      <p:pic>
        <p:nvPicPr>
          <p:cNvPr id="14" name="Imagen 13">
            <a:extLst>
              <a:ext uri="{FF2B5EF4-FFF2-40B4-BE49-F238E27FC236}">
                <a16:creationId xmlns:a16="http://schemas.microsoft.com/office/drawing/2014/main" id="{FA7BDF44-E173-9013-10D9-0878B1F23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35073" y="3510448"/>
            <a:ext cx="3808147" cy="2856111"/>
          </a:xfrm>
          <a:prstGeom prst="rect">
            <a:avLst/>
          </a:prstGeom>
          <a:noFill/>
        </p:spPr>
      </p:pic>
      <p:sp>
        <p:nvSpPr>
          <p:cNvPr id="3" name="CuadroTexto 2">
            <a:extLst>
              <a:ext uri="{FF2B5EF4-FFF2-40B4-BE49-F238E27FC236}">
                <a16:creationId xmlns:a16="http://schemas.microsoft.com/office/drawing/2014/main" id="{44BAC219-68DF-4F63-A814-7FECF5F12E96}"/>
              </a:ext>
            </a:extLst>
          </p:cNvPr>
          <p:cNvSpPr txBox="1"/>
          <p:nvPr/>
        </p:nvSpPr>
        <p:spPr>
          <a:xfrm>
            <a:off x="9401453" y="1562470"/>
            <a:ext cx="1935332" cy="1477328"/>
          </a:xfrm>
          <a:prstGeom prst="rect">
            <a:avLst/>
          </a:prstGeom>
          <a:noFill/>
        </p:spPr>
        <p:txBody>
          <a:bodyPr wrap="square" rtlCol="0">
            <a:spAutoFit/>
          </a:bodyPr>
          <a:lstStyle/>
          <a:p>
            <a:r>
              <a:rPr lang="es-MX" dirty="0"/>
              <a:t>Viernes, 15 de Agosto de 2025.</a:t>
            </a:r>
          </a:p>
          <a:p>
            <a:r>
              <a:rPr lang="es-MX" dirty="0"/>
              <a:t>Lugar: Cámara de Comercio del Municipio.</a:t>
            </a:r>
          </a:p>
        </p:txBody>
      </p:sp>
      <p:sp>
        <p:nvSpPr>
          <p:cNvPr id="19" name="CuadroTexto 18">
            <a:extLst>
              <a:ext uri="{FF2B5EF4-FFF2-40B4-BE49-F238E27FC236}">
                <a16:creationId xmlns:a16="http://schemas.microsoft.com/office/drawing/2014/main" id="{E458BFA5-4170-4052-888A-C46053727837}"/>
              </a:ext>
            </a:extLst>
          </p:cNvPr>
          <p:cNvSpPr txBox="1"/>
          <p:nvPr/>
        </p:nvSpPr>
        <p:spPr>
          <a:xfrm>
            <a:off x="9401453" y="4029336"/>
            <a:ext cx="1935332" cy="1477328"/>
          </a:xfrm>
          <a:prstGeom prst="rect">
            <a:avLst/>
          </a:prstGeom>
          <a:noFill/>
        </p:spPr>
        <p:txBody>
          <a:bodyPr wrap="square" rtlCol="0">
            <a:spAutoFit/>
          </a:bodyPr>
          <a:lstStyle/>
          <a:p>
            <a:r>
              <a:rPr lang="es-MX" dirty="0"/>
              <a:t>Sábado, 16 de Agosto de 2025.</a:t>
            </a:r>
          </a:p>
          <a:p>
            <a:r>
              <a:rPr lang="es-MX" dirty="0"/>
              <a:t>Lugar: Salón Comunal Calle Quibdó.</a:t>
            </a:r>
          </a:p>
        </p:txBody>
      </p:sp>
    </p:spTree>
    <p:extLst>
      <p:ext uri="{BB962C8B-B14F-4D97-AF65-F5344CB8AC3E}">
        <p14:creationId xmlns:p14="http://schemas.microsoft.com/office/powerpoint/2010/main" val="239978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A41BE-9433-D2BE-A657-7B17879F927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702826-97D1-05FA-C1F4-1D0007EDAF67}"/>
              </a:ext>
            </a:extLst>
          </p:cNvPr>
          <p:cNvSpPr>
            <a:spLocks noGrp="1"/>
          </p:cNvSpPr>
          <p:nvPr>
            <p:ph type="title"/>
          </p:nvPr>
        </p:nvSpPr>
        <p:spPr>
          <a:xfrm>
            <a:off x="0" y="0"/>
            <a:ext cx="12192000" cy="672066"/>
          </a:xfrm>
        </p:spPr>
        <p:txBody>
          <a:bodyPr>
            <a:normAutofit/>
          </a:bodyPr>
          <a:lstStyle/>
          <a:p>
            <a:pPr algn="ctr"/>
            <a:r>
              <a:rPr lang="es-ES" dirty="0"/>
              <a:t>TRABAJOS DE CAMPO – VISITA GEOTECNIA E HIDRÁULICA</a:t>
            </a:r>
            <a:endParaRPr lang="es-CO" dirty="0"/>
          </a:p>
        </p:txBody>
      </p:sp>
      <p:pic>
        <p:nvPicPr>
          <p:cNvPr id="8" name="Imagen 7" descr="Imagen que contiene exterior, pasto, agua, camino&#10;&#10;El contenido generado por IA puede ser incorrecto.">
            <a:extLst>
              <a:ext uri="{FF2B5EF4-FFF2-40B4-BE49-F238E27FC236}">
                <a16:creationId xmlns:a16="http://schemas.microsoft.com/office/drawing/2014/main" id="{F7A0D607-E723-D27D-CD91-28010E1E21F2}"/>
              </a:ext>
            </a:extLst>
          </p:cNvPr>
          <p:cNvPicPr>
            <a:picLocks noChangeAspect="1"/>
          </p:cNvPicPr>
          <p:nvPr/>
        </p:nvPicPr>
        <p:blipFill>
          <a:blip r:embed="rId2"/>
          <a:stretch>
            <a:fillRect/>
          </a:stretch>
        </p:blipFill>
        <p:spPr>
          <a:xfrm>
            <a:off x="299192" y="585869"/>
            <a:ext cx="3595973" cy="2705971"/>
          </a:xfrm>
          <a:prstGeom prst="rect">
            <a:avLst/>
          </a:prstGeom>
        </p:spPr>
      </p:pic>
      <p:pic>
        <p:nvPicPr>
          <p:cNvPr id="15" name="Imagen 14" descr="Imagen que contiene pasto, exterior, camino, firmar&#10;&#10;El contenido generado por IA puede ser incorrecto.">
            <a:extLst>
              <a:ext uri="{FF2B5EF4-FFF2-40B4-BE49-F238E27FC236}">
                <a16:creationId xmlns:a16="http://schemas.microsoft.com/office/drawing/2014/main" id="{70AB4A66-C0C3-252E-6E34-75CF9AEF7991}"/>
              </a:ext>
            </a:extLst>
          </p:cNvPr>
          <p:cNvPicPr>
            <a:picLocks noChangeAspect="1"/>
          </p:cNvPicPr>
          <p:nvPr/>
        </p:nvPicPr>
        <p:blipFill>
          <a:blip r:embed="rId3"/>
          <a:stretch>
            <a:fillRect/>
          </a:stretch>
        </p:blipFill>
        <p:spPr>
          <a:xfrm>
            <a:off x="4285986" y="585869"/>
            <a:ext cx="3620027" cy="2705971"/>
          </a:xfrm>
          <a:prstGeom prst="rect">
            <a:avLst/>
          </a:prstGeom>
        </p:spPr>
      </p:pic>
      <p:pic>
        <p:nvPicPr>
          <p:cNvPr id="16" name="Imagen 15" descr="Un campo abierto&#10;&#10;El contenido generado por IA puede ser incorrecto.">
            <a:extLst>
              <a:ext uri="{FF2B5EF4-FFF2-40B4-BE49-F238E27FC236}">
                <a16:creationId xmlns:a16="http://schemas.microsoft.com/office/drawing/2014/main" id="{5B5B097B-9ECC-45AA-2EF0-FD52F758AFA0}"/>
              </a:ext>
            </a:extLst>
          </p:cNvPr>
          <p:cNvPicPr>
            <a:picLocks noChangeAspect="1"/>
          </p:cNvPicPr>
          <p:nvPr/>
        </p:nvPicPr>
        <p:blipFill>
          <a:blip r:embed="rId4"/>
          <a:stretch>
            <a:fillRect/>
          </a:stretch>
        </p:blipFill>
        <p:spPr>
          <a:xfrm>
            <a:off x="8274726" y="585870"/>
            <a:ext cx="3632174" cy="2705970"/>
          </a:xfrm>
          <a:prstGeom prst="rect">
            <a:avLst/>
          </a:prstGeom>
        </p:spPr>
      </p:pic>
      <p:pic>
        <p:nvPicPr>
          <p:cNvPr id="17" name="Imagen 16">
            <a:extLst>
              <a:ext uri="{FF2B5EF4-FFF2-40B4-BE49-F238E27FC236}">
                <a16:creationId xmlns:a16="http://schemas.microsoft.com/office/drawing/2014/main" id="{71A82F18-07CF-A1F9-AA2A-B0806704332B}"/>
              </a:ext>
            </a:extLst>
          </p:cNvPr>
          <p:cNvPicPr>
            <a:picLocks noChangeAspect="1"/>
          </p:cNvPicPr>
          <p:nvPr/>
        </p:nvPicPr>
        <p:blipFill>
          <a:blip r:embed="rId5"/>
          <a:stretch>
            <a:fillRect/>
          </a:stretch>
        </p:blipFill>
        <p:spPr>
          <a:xfrm>
            <a:off x="294729" y="3429000"/>
            <a:ext cx="3644405" cy="2705971"/>
          </a:xfrm>
          <a:prstGeom prst="rect">
            <a:avLst/>
          </a:prstGeom>
        </p:spPr>
      </p:pic>
      <p:pic>
        <p:nvPicPr>
          <p:cNvPr id="18" name="Imagen 17" descr="Un lago junto a un estanque de agua&#10;&#10;El contenido generado por IA puede ser incorrecto.">
            <a:extLst>
              <a:ext uri="{FF2B5EF4-FFF2-40B4-BE49-F238E27FC236}">
                <a16:creationId xmlns:a16="http://schemas.microsoft.com/office/drawing/2014/main" id="{0A623385-BEE1-52B9-4838-D4EE432E03C6}"/>
              </a:ext>
            </a:extLst>
          </p:cNvPr>
          <p:cNvPicPr>
            <a:picLocks noChangeAspect="1"/>
          </p:cNvPicPr>
          <p:nvPr/>
        </p:nvPicPr>
        <p:blipFill>
          <a:blip r:embed="rId6"/>
          <a:stretch>
            <a:fillRect/>
          </a:stretch>
        </p:blipFill>
        <p:spPr>
          <a:xfrm>
            <a:off x="4285986" y="3429000"/>
            <a:ext cx="3656717" cy="2705971"/>
          </a:xfrm>
          <a:prstGeom prst="rect">
            <a:avLst/>
          </a:prstGeom>
        </p:spPr>
      </p:pic>
      <p:pic>
        <p:nvPicPr>
          <p:cNvPr id="19" name="Imagen 18" descr="Un río rodeado de árboles&#10;&#10;El contenido generado por IA puede ser incorrecto.">
            <a:extLst>
              <a:ext uri="{FF2B5EF4-FFF2-40B4-BE49-F238E27FC236}">
                <a16:creationId xmlns:a16="http://schemas.microsoft.com/office/drawing/2014/main" id="{BAB2BCE1-EFA0-F9D4-7969-A9B47A4C23C1}"/>
              </a:ext>
            </a:extLst>
          </p:cNvPr>
          <p:cNvPicPr>
            <a:picLocks noChangeAspect="1"/>
          </p:cNvPicPr>
          <p:nvPr/>
        </p:nvPicPr>
        <p:blipFill>
          <a:blip r:embed="rId7"/>
          <a:stretch>
            <a:fillRect/>
          </a:stretch>
        </p:blipFill>
        <p:spPr>
          <a:xfrm>
            <a:off x="8274630" y="3429000"/>
            <a:ext cx="3669113" cy="2705971"/>
          </a:xfrm>
          <a:prstGeom prst="rect">
            <a:avLst/>
          </a:prstGeom>
        </p:spPr>
      </p:pic>
    </p:spTree>
    <p:extLst>
      <p:ext uri="{BB962C8B-B14F-4D97-AF65-F5344CB8AC3E}">
        <p14:creationId xmlns:p14="http://schemas.microsoft.com/office/powerpoint/2010/main" val="308495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4D9E-E4D0-8601-AEF2-B85530B7CA53}"/>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F17CA470-DB29-B8CD-ADF9-F68786494B91}"/>
              </a:ext>
            </a:extLst>
          </p:cNvPr>
          <p:cNvSpPr txBox="1">
            <a:spLocks/>
          </p:cNvSpPr>
          <p:nvPr/>
        </p:nvSpPr>
        <p:spPr>
          <a:xfrm>
            <a:off x="-148046" y="-80421"/>
            <a:ext cx="12191999" cy="672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MX" dirty="0"/>
              <a:t>PROYECCIONES DE CARGA</a:t>
            </a:r>
            <a:endParaRPr lang="es-CO" dirty="0"/>
          </a:p>
        </p:txBody>
      </p:sp>
      <p:pic>
        <p:nvPicPr>
          <p:cNvPr id="8" name="Imagen 7" descr="Tabla&#10;&#10;El contenido generado por IA puede ser incorrecto.">
            <a:extLst>
              <a:ext uri="{FF2B5EF4-FFF2-40B4-BE49-F238E27FC236}">
                <a16:creationId xmlns:a16="http://schemas.microsoft.com/office/drawing/2014/main" id="{8E1697B1-4F97-D0FE-B234-EBFF9B3F2486}"/>
              </a:ext>
            </a:extLst>
          </p:cNvPr>
          <p:cNvPicPr>
            <a:picLocks noChangeAspect="1"/>
          </p:cNvPicPr>
          <p:nvPr/>
        </p:nvPicPr>
        <p:blipFill>
          <a:blip r:embed="rId3"/>
          <a:srcRect t="3452"/>
          <a:stretch>
            <a:fillRect/>
          </a:stretch>
        </p:blipFill>
        <p:spPr>
          <a:xfrm>
            <a:off x="-4155" y="1026104"/>
            <a:ext cx="3477808" cy="4010505"/>
          </a:xfrm>
          <a:prstGeom prst="rect">
            <a:avLst/>
          </a:prstGeom>
        </p:spPr>
      </p:pic>
      <p:sp>
        <p:nvSpPr>
          <p:cNvPr id="3" name="CuadroTexto 2">
            <a:extLst>
              <a:ext uri="{FF2B5EF4-FFF2-40B4-BE49-F238E27FC236}">
                <a16:creationId xmlns:a16="http://schemas.microsoft.com/office/drawing/2014/main" id="{C9307967-32A4-4216-9CED-871289271FBA}"/>
              </a:ext>
            </a:extLst>
          </p:cNvPr>
          <p:cNvSpPr txBox="1"/>
          <p:nvPr/>
        </p:nvSpPr>
        <p:spPr>
          <a:xfrm>
            <a:off x="3473653" y="495417"/>
            <a:ext cx="3771878" cy="4524315"/>
          </a:xfrm>
          <a:prstGeom prst="rect">
            <a:avLst/>
          </a:prstGeom>
          <a:noFill/>
        </p:spPr>
        <p:txBody>
          <a:bodyPr wrap="square" rtlCol="0">
            <a:spAutoFit/>
          </a:bodyPr>
          <a:lstStyle/>
          <a:p>
            <a:r>
              <a:rPr lang="es-MX" dirty="0"/>
              <a:t>Desarrollo del muelle: </a:t>
            </a:r>
          </a:p>
          <a:p>
            <a:pPr marL="285750" indent="-285750">
              <a:buFontTx/>
              <a:buChar char="-"/>
            </a:pPr>
            <a:r>
              <a:rPr lang="es-MX" dirty="0"/>
              <a:t>De manera gradual y por fases.</a:t>
            </a:r>
          </a:p>
          <a:p>
            <a:pPr marL="285750" indent="-285750">
              <a:buFontTx/>
              <a:buChar char="-"/>
            </a:pPr>
            <a:r>
              <a:rPr lang="es-MX" dirty="0"/>
              <a:t>Habilitar inicialmente área necesaria para atender demanda proyectada (Areas 1y2).</a:t>
            </a:r>
          </a:p>
          <a:p>
            <a:pPr marL="285750" indent="-285750">
              <a:buFontTx/>
              <a:buChar char="-"/>
            </a:pPr>
            <a:r>
              <a:rPr lang="es-MX" dirty="0"/>
              <a:t>Ampliarla progresivamente a medida que se aproxime a su capacidad operativa (Areas 3 y 4).</a:t>
            </a:r>
          </a:p>
          <a:p>
            <a:pPr marL="285750" indent="-285750">
              <a:buFontTx/>
              <a:buChar char="-"/>
            </a:pPr>
            <a:r>
              <a:rPr lang="es-MX" dirty="0"/>
              <a:t>Para el año 2044 se proyecta un volumen de 116.542 ton/año, valor bajo para una ciudad capital, lo que evidencia la necesidad de incentivos institucionales y promoción del muelle como corredor de carga regional.</a:t>
            </a:r>
          </a:p>
          <a:p>
            <a:pPr marL="285750" indent="-285750">
              <a:buFontTx/>
              <a:buChar char="-"/>
            </a:pPr>
            <a:endParaRPr lang="es-CO" dirty="0"/>
          </a:p>
        </p:txBody>
      </p:sp>
      <p:grpSp>
        <p:nvGrpSpPr>
          <p:cNvPr id="7" name="Grupo 6">
            <a:extLst>
              <a:ext uri="{FF2B5EF4-FFF2-40B4-BE49-F238E27FC236}">
                <a16:creationId xmlns:a16="http://schemas.microsoft.com/office/drawing/2014/main" id="{A3716855-FEA3-4BFB-9C35-89BF40EED28B}"/>
              </a:ext>
            </a:extLst>
          </p:cNvPr>
          <p:cNvGrpSpPr/>
          <p:nvPr/>
        </p:nvGrpSpPr>
        <p:grpSpPr>
          <a:xfrm>
            <a:off x="7245531" y="656009"/>
            <a:ext cx="4721405" cy="4363723"/>
            <a:chOff x="6248127" y="738886"/>
            <a:chExt cx="5657850" cy="5229225"/>
          </a:xfrm>
        </p:grpSpPr>
        <p:pic>
          <p:nvPicPr>
            <p:cNvPr id="10" name="Imagen 9">
              <a:extLst>
                <a:ext uri="{FF2B5EF4-FFF2-40B4-BE49-F238E27FC236}">
                  <a16:creationId xmlns:a16="http://schemas.microsoft.com/office/drawing/2014/main" id="{4C7565CA-6F63-41C3-B369-ACDAD911756E}"/>
                </a:ext>
              </a:extLst>
            </p:cNvPr>
            <p:cNvPicPr>
              <a:picLocks noChangeAspect="1"/>
            </p:cNvPicPr>
            <p:nvPr/>
          </p:nvPicPr>
          <p:blipFill>
            <a:blip r:embed="rId4"/>
            <a:stretch>
              <a:fillRect/>
            </a:stretch>
          </p:blipFill>
          <p:spPr>
            <a:xfrm>
              <a:off x="6248127" y="738886"/>
              <a:ext cx="5657850" cy="5229225"/>
            </a:xfrm>
            <a:prstGeom prst="rect">
              <a:avLst/>
            </a:prstGeom>
          </p:spPr>
        </p:pic>
        <p:sp>
          <p:nvSpPr>
            <p:cNvPr id="11" name="CuadroTexto 10">
              <a:extLst>
                <a:ext uri="{FF2B5EF4-FFF2-40B4-BE49-F238E27FC236}">
                  <a16:creationId xmlns:a16="http://schemas.microsoft.com/office/drawing/2014/main" id="{EABF66AF-3686-4B1E-9853-F793AFC15704}"/>
                </a:ext>
              </a:extLst>
            </p:cNvPr>
            <p:cNvSpPr txBox="1"/>
            <p:nvPr/>
          </p:nvSpPr>
          <p:spPr>
            <a:xfrm>
              <a:off x="7701092" y="3540153"/>
              <a:ext cx="1971414" cy="691539"/>
            </a:xfrm>
            <a:prstGeom prst="rect">
              <a:avLst/>
            </a:prstGeom>
            <a:noFill/>
          </p:spPr>
          <p:txBody>
            <a:bodyPr wrap="square" rtlCol="0">
              <a:spAutoFit/>
            </a:bodyPr>
            <a:lstStyle/>
            <a:p>
              <a:pPr algn="ctr"/>
              <a:r>
                <a:rPr lang="es-MX" sz="1050" dirty="0">
                  <a:solidFill>
                    <a:schemeClr val="bg1"/>
                  </a:solidFill>
                </a:rPr>
                <a:t>Área 1</a:t>
              </a:r>
            </a:p>
            <a:p>
              <a:pPr algn="ctr"/>
              <a:r>
                <a:rPr lang="es-MX" sz="1050" dirty="0">
                  <a:solidFill>
                    <a:schemeClr val="bg1"/>
                  </a:solidFill>
                </a:rPr>
                <a:t>Almacenamiento</a:t>
              </a:r>
            </a:p>
            <a:p>
              <a:pPr algn="ctr"/>
              <a:r>
                <a:rPr lang="es-MX" sz="1050" dirty="0">
                  <a:solidFill>
                    <a:schemeClr val="bg1"/>
                  </a:solidFill>
                </a:rPr>
                <a:t>1300m2</a:t>
              </a:r>
              <a:endParaRPr lang="es-CO" sz="1050" dirty="0">
                <a:solidFill>
                  <a:schemeClr val="bg1"/>
                </a:solidFill>
              </a:endParaRPr>
            </a:p>
          </p:txBody>
        </p:sp>
        <p:sp>
          <p:nvSpPr>
            <p:cNvPr id="12" name="CuadroTexto 11">
              <a:extLst>
                <a:ext uri="{FF2B5EF4-FFF2-40B4-BE49-F238E27FC236}">
                  <a16:creationId xmlns:a16="http://schemas.microsoft.com/office/drawing/2014/main" id="{63F8FADF-25C1-4922-B24E-E33D2155825F}"/>
                </a:ext>
              </a:extLst>
            </p:cNvPr>
            <p:cNvSpPr txBox="1"/>
            <p:nvPr/>
          </p:nvSpPr>
          <p:spPr>
            <a:xfrm>
              <a:off x="8091345" y="2893822"/>
              <a:ext cx="1971414" cy="691539"/>
            </a:xfrm>
            <a:prstGeom prst="rect">
              <a:avLst/>
            </a:prstGeom>
            <a:noFill/>
          </p:spPr>
          <p:txBody>
            <a:bodyPr wrap="square" rtlCol="0">
              <a:spAutoFit/>
            </a:bodyPr>
            <a:lstStyle/>
            <a:p>
              <a:pPr algn="ctr"/>
              <a:r>
                <a:rPr lang="es-MX" sz="1050" dirty="0">
                  <a:solidFill>
                    <a:schemeClr val="bg1"/>
                  </a:solidFill>
                </a:rPr>
                <a:t>Área 2</a:t>
              </a:r>
            </a:p>
            <a:p>
              <a:pPr algn="ctr"/>
              <a:r>
                <a:rPr lang="es-MX" sz="1050" dirty="0">
                  <a:solidFill>
                    <a:schemeClr val="bg1"/>
                  </a:solidFill>
                </a:rPr>
                <a:t>Almacenamiento</a:t>
              </a:r>
            </a:p>
            <a:p>
              <a:pPr algn="ctr"/>
              <a:r>
                <a:rPr lang="es-MX" sz="1050" dirty="0">
                  <a:solidFill>
                    <a:schemeClr val="bg1"/>
                  </a:solidFill>
                </a:rPr>
                <a:t>2640m2</a:t>
              </a:r>
              <a:endParaRPr lang="es-CO" sz="1050" dirty="0">
                <a:solidFill>
                  <a:schemeClr val="bg1"/>
                </a:solidFill>
              </a:endParaRPr>
            </a:p>
          </p:txBody>
        </p:sp>
        <p:sp>
          <p:nvSpPr>
            <p:cNvPr id="13" name="CuadroTexto 12">
              <a:extLst>
                <a:ext uri="{FF2B5EF4-FFF2-40B4-BE49-F238E27FC236}">
                  <a16:creationId xmlns:a16="http://schemas.microsoft.com/office/drawing/2014/main" id="{20C9C39A-328A-4172-8407-8369C5314EAF}"/>
                </a:ext>
              </a:extLst>
            </p:cNvPr>
            <p:cNvSpPr txBox="1"/>
            <p:nvPr/>
          </p:nvSpPr>
          <p:spPr>
            <a:xfrm>
              <a:off x="8724900" y="2327915"/>
              <a:ext cx="1971414" cy="691539"/>
            </a:xfrm>
            <a:prstGeom prst="rect">
              <a:avLst/>
            </a:prstGeom>
            <a:noFill/>
          </p:spPr>
          <p:txBody>
            <a:bodyPr wrap="square" rtlCol="0">
              <a:spAutoFit/>
            </a:bodyPr>
            <a:lstStyle/>
            <a:p>
              <a:pPr algn="ctr"/>
              <a:r>
                <a:rPr lang="es-MX" sz="1050" dirty="0">
                  <a:solidFill>
                    <a:schemeClr val="bg1"/>
                  </a:solidFill>
                </a:rPr>
                <a:t>Área 3</a:t>
              </a:r>
            </a:p>
            <a:p>
              <a:pPr algn="ctr"/>
              <a:r>
                <a:rPr lang="es-MX" sz="1050" dirty="0">
                  <a:solidFill>
                    <a:schemeClr val="bg1"/>
                  </a:solidFill>
                </a:rPr>
                <a:t>Almacenamiento</a:t>
              </a:r>
            </a:p>
            <a:p>
              <a:pPr algn="ctr"/>
              <a:r>
                <a:rPr lang="es-MX" sz="1050" dirty="0">
                  <a:solidFill>
                    <a:schemeClr val="bg1"/>
                  </a:solidFill>
                </a:rPr>
                <a:t>3480m2</a:t>
              </a:r>
              <a:endParaRPr lang="es-CO" sz="1050" dirty="0">
                <a:solidFill>
                  <a:schemeClr val="bg1"/>
                </a:solidFill>
              </a:endParaRPr>
            </a:p>
          </p:txBody>
        </p:sp>
        <p:sp>
          <p:nvSpPr>
            <p:cNvPr id="14" name="CuadroTexto 13">
              <a:extLst>
                <a:ext uri="{FF2B5EF4-FFF2-40B4-BE49-F238E27FC236}">
                  <a16:creationId xmlns:a16="http://schemas.microsoft.com/office/drawing/2014/main" id="{CC28DBF7-C209-4A16-B22F-74D49A3BA907}"/>
                </a:ext>
              </a:extLst>
            </p:cNvPr>
            <p:cNvSpPr txBox="1"/>
            <p:nvPr/>
          </p:nvSpPr>
          <p:spPr>
            <a:xfrm>
              <a:off x="9166368" y="1750910"/>
              <a:ext cx="1971414" cy="691539"/>
            </a:xfrm>
            <a:prstGeom prst="rect">
              <a:avLst/>
            </a:prstGeom>
            <a:noFill/>
          </p:spPr>
          <p:txBody>
            <a:bodyPr wrap="square" rtlCol="0">
              <a:spAutoFit/>
            </a:bodyPr>
            <a:lstStyle/>
            <a:p>
              <a:pPr algn="ctr"/>
              <a:r>
                <a:rPr lang="es-MX" sz="1050" dirty="0">
                  <a:solidFill>
                    <a:schemeClr val="bg1"/>
                  </a:solidFill>
                </a:rPr>
                <a:t>Área 4</a:t>
              </a:r>
            </a:p>
            <a:p>
              <a:pPr algn="ctr"/>
              <a:r>
                <a:rPr lang="es-MX" sz="1050" dirty="0">
                  <a:solidFill>
                    <a:schemeClr val="bg1"/>
                  </a:solidFill>
                </a:rPr>
                <a:t>Almacenamiento</a:t>
              </a:r>
            </a:p>
            <a:p>
              <a:pPr algn="ctr"/>
              <a:r>
                <a:rPr lang="es-MX" sz="1050" dirty="0">
                  <a:solidFill>
                    <a:schemeClr val="bg1"/>
                  </a:solidFill>
                </a:rPr>
                <a:t>3190m2</a:t>
              </a:r>
              <a:endParaRPr lang="es-CO" sz="1050" dirty="0">
                <a:solidFill>
                  <a:schemeClr val="bg1"/>
                </a:solidFill>
              </a:endParaRPr>
            </a:p>
          </p:txBody>
        </p:sp>
      </p:grpSp>
      <p:pic>
        <p:nvPicPr>
          <p:cNvPr id="15" name="Imagen 14" descr="Tabla&#10;&#10;El contenido generado por IA puede ser incorrecto.">
            <a:extLst>
              <a:ext uri="{FF2B5EF4-FFF2-40B4-BE49-F238E27FC236}">
                <a16:creationId xmlns:a16="http://schemas.microsoft.com/office/drawing/2014/main" id="{64304109-6401-47A4-8DAF-7CC1282F1A57}"/>
              </a:ext>
            </a:extLst>
          </p:cNvPr>
          <p:cNvPicPr>
            <a:picLocks noChangeAspect="1"/>
          </p:cNvPicPr>
          <p:nvPr/>
        </p:nvPicPr>
        <p:blipFill>
          <a:blip r:embed="rId5"/>
          <a:stretch>
            <a:fillRect/>
          </a:stretch>
        </p:blipFill>
        <p:spPr>
          <a:xfrm>
            <a:off x="884497" y="4803432"/>
            <a:ext cx="5749556" cy="1423434"/>
          </a:xfrm>
          <a:prstGeom prst="rect">
            <a:avLst/>
          </a:prstGeom>
        </p:spPr>
      </p:pic>
    </p:spTree>
    <p:extLst>
      <p:ext uri="{BB962C8B-B14F-4D97-AF65-F5344CB8AC3E}">
        <p14:creationId xmlns:p14="http://schemas.microsoft.com/office/powerpoint/2010/main" val="1171389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5A203-1229-5872-095B-B9E53DAE258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145EE3D-94F7-2E54-57CC-C1E3B99B1CC9}"/>
              </a:ext>
            </a:extLst>
          </p:cNvPr>
          <p:cNvSpPr>
            <a:spLocks noGrp="1"/>
          </p:cNvSpPr>
          <p:nvPr>
            <p:ph type="title"/>
          </p:nvPr>
        </p:nvSpPr>
        <p:spPr>
          <a:xfrm>
            <a:off x="-116446" y="-124362"/>
            <a:ext cx="12191999" cy="672066"/>
          </a:xfrm>
        </p:spPr>
        <p:txBody>
          <a:bodyPr>
            <a:normAutofit/>
          </a:bodyPr>
          <a:lstStyle/>
          <a:p>
            <a:pPr algn="ctr"/>
            <a:r>
              <a:rPr lang="es-MX" dirty="0"/>
              <a:t>VÍAS DE ACCESO TERRESTRE AL MUELLE</a:t>
            </a:r>
            <a:endParaRPr lang="es-CO" dirty="0"/>
          </a:p>
        </p:txBody>
      </p:sp>
      <p:pic>
        <p:nvPicPr>
          <p:cNvPr id="11" name="Imagen 10" descr="Mapa&#10;&#10;El contenido generado por IA puede ser incorrecto.">
            <a:extLst>
              <a:ext uri="{FF2B5EF4-FFF2-40B4-BE49-F238E27FC236}">
                <a16:creationId xmlns:a16="http://schemas.microsoft.com/office/drawing/2014/main" id="{4D0C16AE-45DF-A370-D8CD-CB082857F1D7}"/>
              </a:ext>
            </a:extLst>
          </p:cNvPr>
          <p:cNvPicPr>
            <a:picLocks noChangeAspect="1"/>
          </p:cNvPicPr>
          <p:nvPr/>
        </p:nvPicPr>
        <p:blipFill>
          <a:blip r:embed="rId3"/>
          <a:stretch>
            <a:fillRect/>
          </a:stretch>
        </p:blipFill>
        <p:spPr>
          <a:xfrm>
            <a:off x="848913" y="2016525"/>
            <a:ext cx="5821442" cy="4621667"/>
          </a:xfrm>
          <a:prstGeom prst="rect">
            <a:avLst/>
          </a:prstGeom>
        </p:spPr>
      </p:pic>
      <p:sp>
        <p:nvSpPr>
          <p:cNvPr id="13" name="CuadroTexto 12">
            <a:extLst>
              <a:ext uri="{FF2B5EF4-FFF2-40B4-BE49-F238E27FC236}">
                <a16:creationId xmlns:a16="http://schemas.microsoft.com/office/drawing/2014/main" id="{820000B5-3B31-0519-87D2-37B08DA413A8}"/>
              </a:ext>
            </a:extLst>
          </p:cNvPr>
          <p:cNvSpPr txBox="1"/>
          <p:nvPr/>
        </p:nvSpPr>
        <p:spPr>
          <a:xfrm>
            <a:off x="134752" y="484995"/>
            <a:ext cx="6951847" cy="1569660"/>
          </a:xfrm>
          <a:prstGeom prst="rect">
            <a:avLst/>
          </a:prstGeom>
          <a:noFill/>
        </p:spPr>
        <p:txBody>
          <a:bodyPr wrap="square">
            <a:spAutoFit/>
          </a:bodyPr>
          <a:lstStyle/>
          <a:p>
            <a:pPr marL="285750" indent="-285750" algn="just">
              <a:buFontTx/>
              <a:buChar char="-"/>
            </a:pPr>
            <a:r>
              <a:rPr lang="es-MX" sz="1600" dirty="0">
                <a:latin typeface="Verdana" panose="020B0604030504040204" pitchFamily="34" charset="0"/>
                <a:ea typeface="Verdana" panose="020B0604030504040204" pitchFamily="34" charset="0"/>
              </a:rPr>
              <a:t>El acceso a través de la malla vial.</a:t>
            </a:r>
          </a:p>
          <a:p>
            <a:pPr marL="285750" indent="-285750" algn="just">
              <a:buFontTx/>
              <a:buChar char="-"/>
            </a:pPr>
            <a:r>
              <a:rPr lang="es-MX" sz="1600" dirty="0">
                <a:latin typeface="Verdana" panose="020B0604030504040204" pitchFamily="34" charset="0"/>
                <a:ea typeface="Verdana" panose="020B0604030504040204" pitchFamily="34" charset="0"/>
              </a:rPr>
              <a:t>No se contemplan variantes o bypass, debido a los bajos volúmenes de tránsito proyectados.</a:t>
            </a:r>
          </a:p>
          <a:p>
            <a:pPr marL="285750" indent="-285750" algn="just">
              <a:buFontTx/>
              <a:buChar char="-"/>
            </a:pPr>
            <a:r>
              <a:rPr lang="es-MX" sz="1600" dirty="0">
                <a:latin typeface="Verdana" panose="020B0604030504040204" pitchFamily="34" charset="0"/>
                <a:ea typeface="Verdana" panose="020B0604030504040204" pitchFamily="34" charset="0"/>
              </a:rPr>
              <a:t>Rutas de acceso Calle 47, Calle 38 que convergen en Calle 6.</a:t>
            </a:r>
          </a:p>
          <a:p>
            <a:pPr marL="285750" indent="-285750" algn="just">
              <a:buFontTx/>
              <a:buChar char="-"/>
            </a:pPr>
            <a:r>
              <a:rPr lang="es-MX" sz="1600" dirty="0">
                <a:latin typeface="Verdana" panose="020B0604030504040204" pitchFamily="34" charset="0"/>
                <a:ea typeface="Verdana" panose="020B0604030504040204" pitchFamily="34" charset="0"/>
              </a:rPr>
              <a:t>Transito autorizado hasta Camión C4.</a:t>
            </a:r>
          </a:p>
          <a:p>
            <a:pPr marL="285750" indent="-285750" algn="just">
              <a:buFontTx/>
              <a:buChar char="-"/>
            </a:pPr>
            <a:endParaRPr lang="es-MX" sz="1600" dirty="0">
              <a:latin typeface="Verdana" panose="020B0604030504040204" pitchFamily="34" charset="0"/>
              <a:ea typeface="Verdana" panose="020B0604030504040204" pitchFamily="34" charset="0"/>
            </a:endParaRPr>
          </a:p>
        </p:txBody>
      </p:sp>
      <p:grpSp>
        <p:nvGrpSpPr>
          <p:cNvPr id="8" name="Grupo 7">
            <a:extLst>
              <a:ext uri="{FF2B5EF4-FFF2-40B4-BE49-F238E27FC236}">
                <a16:creationId xmlns:a16="http://schemas.microsoft.com/office/drawing/2014/main" id="{CBC2FF2E-072B-4B50-B6DD-A7CC267E390D}"/>
              </a:ext>
            </a:extLst>
          </p:cNvPr>
          <p:cNvGrpSpPr/>
          <p:nvPr/>
        </p:nvGrpSpPr>
        <p:grpSpPr>
          <a:xfrm>
            <a:off x="7449589" y="637287"/>
            <a:ext cx="4104512" cy="2894215"/>
            <a:chOff x="0" y="667350"/>
            <a:chExt cx="3916511" cy="2761650"/>
          </a:xfrm>
        </p:grpSpPr>
        <p:pic>
          <p:nvPicPr>
            <p:cNvPr id="9" name="Imagen 8">
              <a:extLst>
                <a:ext uri="{FF2B5EF4-FFF2-40B4-BE49-F238E27FC236}">
                  <a16:creationId xmlns:a16="http://schemas.microsoft.com/office/drawing/2014/main" id="{7120A861-E0AF-40E2-A599-441C1DB2D8BB}"/>
                </a:ext>
              </a:extLst>
            </p:cNvPr>
            <p:cNvPicPr>
              <a:picLocks noChangeAspect="1"/>
            </p:cNvPicPr>
            <p:nvPr/>
          </p:nvPicPr>
          <p:blipFill>
            <a:blip r:embed="rId4"/>
            <a:stretch>
              <a:fillRect/>
            </a:stretch>
          </p:blipFill>
          <p:spPr>
            <a:xfrm>
              <a:off x="0" y="667350"/>
              <a:ext cx="3916511" cy="2761650"/>
            </a:xfrm>
            <a:prstGeom prst="rect">
              <a:avLst/>
            </a:prstGeom>
          </p:spPr>
        </p:pic>
        <p:sp>
          <p:nvSpPr>
            <p:cNvPr id="10" name="CuadroTexto 9">
              <a:extLst>
                <a:ext uri="{FF2B5EF4-FFF2-40B4-BE49-F238E27FC236}">
                  <a16:creationId xmlns:a16="http://schemas.microsoft.com/office/drawing/2014/main" id="{749DEA4E-2281-42C4-8989-4580FF4BB3C2}"/>
                </a:ext>
              </a:extLst>
            </p:cNvPr>
            <p:cNvSpPr txBox="1"/>
            <p:nvPr/>
          </p:nvSpPr>
          <p:spPr>
            <a:xfrm>
              <a:off x="70338" y="667350"/>
              <a:ext cx="2022231" cy="369332"/>
            </a:xfrm>
            <a:prstGeom prst="rect">
              <a:avLst/>
            </a:prstGeom>
            <a:noFill/>
          </p:spPr>
          <p:txBody>
            <a:bodyPr wrap="square" rtlCol="0">
              <a:spAutoFit/>
            </a:bodyPr>
            <a:lstStyle/>
            <a:p>
              <a:r>
                <a:rPr lang="es-MX" dirty="0">
                  <a:solidFill>
                    <a:schemeClr val="bg1"/>
                  </a:solidFill>
                </a:rPr>
                <a:t>RUTA 1 CALLE 47</a:t>
              </a:r>
              <a:endParaRPr lang="es-CO" dirty="0">
                <a:solidFill>
                  <a:schemeClr val="bg1"/>
                </a:solidFill>
              </a:endParaRPr>
            </a:p>
          </p:txBody>
        </p:sp>
        <p:sp>
          <p:nvSpPr>
            <p:cNvPr id="12" name="Rectángulo 11">
              <a:extLst>
                <a:ext uri="{FF2B5EF4-FFF2-40B4-BE49-F238E27FC236}">
                  <a16:creationId xmlns:a16="http://schemas.microsoft.com/office/drawing/2014/main" id="{4DB9EFC2-6637-40EF-AE99-A6968B155B11}"/>
                </a:ext>
              </a:extLst>
            </p:cNvPr>
            <p:cNvSpPr/>
            <p:nvPr/>
          </p:nvSpPr>
          <p:spPr>
            <a:xfrm>
              <a:off x="70338" y="2598003"/>
              <a:ext cx="3454277" cy="830997"/>
            </a:xfrm>
            <a:prstGeom prst="rect">
              <a:avLst/>
            </a:prstGeom>
          </p:spPr>
          <p:txBody>
            <a:bodyPr wrap="square">
              <a:spAutoFit/>
            </a:bodyPr>
            <a:lstStyle/>
            <a:p>
              <a:pPr marL="285750" indent="-285750" algn="just">
                <a:buFontTx/>
                <a:buChar char="-"/>
              </a:pPr>
              <a:r>
                <a:rPr lang="es-MX" sz="1200" dirty="0">
                  <a:solidFill>
                    <a:schemeClr val="bg1"/>
                  </a:solidFill>
                  <a:latin typeface="Verdana" panose="020B0604030504040204" pitchFamily="34" charset="0"/>
                  <a:ea typeface="Verdana" panose="020B0604030504040204" pitchFamily="34" charset="0"/>
                </a:rPr>
                <a:t>Pavimento en concreto hidráulico</a:t>
              </a:r>
            </a:p>
            <a:p>
              <a:pPr marL="285750" indent="-285750" algn="just">
                <a:buFontTx/>
                <a:buChar char="-"/>
              </a:pPr>
              <a:r>
                <a:rPr lang="es-MX" sz="1200" dirty="0">
                  <a:solidFill>
                    <a:schemeClr val="bg1"/>
                  </a:solidFill>
                  <a:latin typeface="Verdana" panose="020B0604030504040204" pitchFamily="34" charset="0"/>
                  <a:ea typeface="Verdana" panose="020B0604030504040204" pitchFamily="34" charset="0"/>
                </a:rPr>
                <a:t>Anchos de calzada entre 6,0 y 7,0 m, </a:t>
              </a:r>
            </a:p>
            <a:p>
              <a:pPr marL="285750" indent="-285750" algn="just">
                <a:buFontTx/>
                <a:buChar char="-"/>
              </a:pPr>
              <a:r>
                <a:rPr lang="es-MX" sz="1200" dirty="0">
                  <a:solidFill>
                    <a:schemeClr val="bg1"/>
                  </a:solidFill>
                  <a:latin typeface="Verdana" panose="020B0604030504040204" pitchFamily="34" charset="0"/>
                  <a:ea typeface="Verdana" panose="020B0604030504040204" pitchFamily="34" charset="0"/>
                </a:rPr>
                <a:t>Condición ondulada y deficiencias en señalización horizontal y vertical. </a:t>
              </a:r>
            </a:p>
          </p:txBody>
        </p:sp>
      </p:grpSp>
      <p:grpSp>
        <p:nvGrpSpPr>
          <p:cNvPr id="14" name="Grupo 13">
            <a:extLst>
              <a:ext uri="{FF2B5EF4-FFF2-40B4-BE49-F238E27FC236}">
                <a16:creationId xmlns:a16="http://schemas.microsoft.com/office/drawing/2014/main" id="{5BC49A7F-044B-45EF-9F40-151D75C9E27C}"/>
              </a:ext>
            </a:extLst>
          </p:cNvPr>
          <p:cNvGrpSpPr/>
          <p:nvPr/>
        </p:nvGrpSpPr>
        <p:grpSpPr>
          <a:xfrm>
            <a:off x="7379361" y="3531502"/>
            <a:ext cx="4249614" cy="2667076"/>
            <a:chOff x="-67722" y="3655662"/>
            <a:chExt cx="4039150" cy="2534988"/>
          </a:xfrm>
        </p:grpSpPr>
        <p:pic>
          <p:nvPicPr>
            <p:cNvPr id="15" name="Imagen 14">
              <a:extLst>
                <a:ext uri="{FF2B5EF4-FFF2-40B4-BE49-F238E27FC236}">
                  <a16:creationId xmlns:a16="http://schemas.microsoft.com/office/drawing/2014/main" id="{F391CE16-4207-45A4-B2CE-E6561A4CD4BA}"/>
                </a:ext>
              </a:extLst>
            </p:cNvPr>
            <p:cNvPicPr>
              <a:picLocks noChangeAspect="1"/>
            </p:cNvPicPr>
            <p:nvPr/>
          </p:nvPicPr>
          <p:blipFill>
            <a:blip r:embed="rId5"/>
            <a:stretch>
              <a:fillRect/>
            </a:stretch>
          </p:blipFill>
          <p:spPr>
            <a:xfrm>
              <a:off x="-7492" y="3713344"/>
              <a:ext cx="3924003" cy="2477306"/>
            </a:xfrm>
            <a:prstGeom prst="rect">
              <a:avLst/>
            </a:prstGeom>
          </p:spPr>
        </p:pic>
        <p:sp>
          <p:nvSpPr>
            <p:cNvPr id="16" name="CuadroTexto 15">
              <a:extLst>
                <a:ext uri="{FF2B5EF4-FFF2-40B4-BE49-F238E27FC236}">
                  <a16:creationId xmlns:a16="http://schemas.microsoft.com/office/drawing/2014/main" id="{B203C4D9-1F66-4C94-835F-8E7DBDAC108B}"/>
                </a:ext>
              </a:extLst>
            </p:cNvPr>
            <p:cNvSpPr txBox="1"/>
            <p:nvPr/>
          </p:nvSpPr>
          <p:spPr>
            <a:xfrm>
              <a:off x="-67722" y="3655662"/>
              <a:ext cx="2022231" cy="369332"/>
            </a:xfrm>
            <a:prstGeom prst="rect">
              <a:avLst/>
            </a:prstGeom>
            <a:noFill/>
          </p:spPr>
          <p:txBody>
            <a:bodyPr wrap="square" rtlCol="0">
              <a:spAutoFit/>
            </a:bodyPr>
            <a:lstStyle/>
            <a:p>
              <a:r>
                <a:rPr lang="es-MX" dirty="0">
                  <a:solidFill>
                    <a:schemeClr val="bg1"/>
                  </a:solidFill>
                </a:rPr>
                <a:t>RUTA 1 CALLE 38</a:t>
              </a:r>
              <a:endParaRPr lang="es-CO" dirty="0">
                <a:solidFill>
                  <a:schemeClr val="bg1"/>
                </a:solidFill>
              </a:endParaRPr>
            </a:p>
          </p:txBody>
        </p:sp>
        <p:sp>
          <p:nvSpPr>
            <p:cNvPr id="17" name="Rectángulo 16">
              <a:extLst>
                <a:ext uri="{FF2B5EF4-FFF2-40B4-BE49-F238E27FC236}">
                  <a16:creationId xmlns:a16="http://schemas.microsoft.com/office/drawing/2014/main" id="{BA67109A-CB6E-4743-B697-AEA9BCE7FE63}"/>
                </a:ext>
              </a:extLst>
            </p:cNvPr>
            <p:cNvSpPr/>
            <p:nvPr/>
          </p:nvSpPr>
          <p:spPr>
            <a:xfrm>
              <a:off x="-62411" y="4990321"/>
              <a:ext cx="4033839" cy="1200329"/>
            </a:xfrm>
            <a:prstGeom prst="rect">
              <a:avLst/>
            </a:prstGeom>
          </p:spPr>
          <p:txBody>
            <a:bodyPr wrap="square">
              <a:spAutoFit/>
            </a:bodyPr>
            <a:lstStyle/>
            <a:p>
              <a:pPr marL="171450" indent="-171450">
                <a:buFontTx/>
                <a:buChar char="-"/>
              </a:pPr>
              <a:r>
                <a:rPr lang="es-MX" sz="1200" dirty="0">
                  <a:solidFill>
                    <a:schemeClr val="bg1"/>
                  </a:solidFill>
                  <a:latin typeface="Verdana" panose="020B0604030504040204" pitchFamily="34" charset="0"/>
                  <a:ea typeface="Verdana" panose="020B0604030504040204" pitchFamily="34" charset="0"/>
                </a:rPr>
                <a:t>Vía en afirmado</a:t>
              </a:r>
            </a:p>
            <a:p>
              <a:pPr marL="285750" indent="-285750">
                <a:buFontTx/>
                <a:buChar char="-"/>
              </a:pPr>
              <a:r>
                <a:rPr lang="es-MX" sz="1200" dirty="0">
                  <a:solidFill>
                    <a:schemeClr val="bg1"/>
                  </a:solidFill>
                  <a:latin typeface="Verdana" panose="020B0604030504040204" pitchFamily="34" charset="0"/>
                  <a:ea typeface="Verdana" panose="020B0604030504040204" pitchFamily="34" charset="0"/>
                </a:rPr>
                <a:t>Tramos en regular y mal estado, - anchos variables entre 4,0 y 8,0 m</a:t>
              </a:r>
            </a:p>
            <a:p>
              <a:pPr marL="285750" indent="-285750">
                <a:buFontTx/>
                <a:buChar char="-"/>
              </a:pPr>
              <a:r>
                <a:rPr lang="es-MX" sz="1200" dirty="0">
                  <a:solidFill>
                    <a:schemeClr val="bg1"/>
                  </a:solidFill>
                  <a:latin typeface="Verdana" panose="020B0604030504040204" pitchFamily="34" charset="0"/>
                  <a:ea typeface="Verdana" panose="020B0604030504040204" pitchFamily="34" charset="0"/>
                </a:rPr>
                <a:t>ausencia de elementos básicos de diseño vial, </a:t>
              </a:r>
            </a:p>
            <a:p>
              <a:pPr marL="285750" indent="-285750">
                <a:buFontTx/>
                <a:buChar char="-"/>
              </a:pPr>
              <a:r>
                <a:rPr lang="es-MX" sz="1200" dirty="0">
                  <a:solidFill>
                    <a:schemeClr val="bg1"/>
                  </a:solidFill>
                  <a:latin typeface="Verdana" panose="020B0604030504040204" pitchFamily="34" charset="0"/>
                  <a:ea typeface="Verdana" panose="020B0604030504040204" pitchFamily="34" charset="0"/>
                </a:rPr>
                <a:t>requiere intervenciones de mejoramiento para garantizar una operación segura</a:t>
              </a:r>
              <a:endParaRPr lang="es-CO" sz="1200" dirty="0">
                <a:solidFill>
                  <a:schemeClr val="bg1"/>
                </a:solidFill>
              </a:endParaRPr>
            </a:p>
          </p:txBody>
        </p:sp>
      </p:grpSp>
    </p:spTree>
    <p:extLst>
      <p:ext uri="{BB962C8B-B14F-4D97-AF65-F5344CB8AC3E}">
        <p14:creationId xmlns:p14="http://schemas.microsoft.com/office/powerpoint/2010/main" val="333645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ítulo 2">
            <a:extLst>
              <a:ext uri="{FF2B5EF4-FFF2-40B4-BE49-F238E27FC236}">
                <a16:creationId xmlns:a16="http://schemas.microsoft.com/office/drawing/2014/main" id="{4DBDAFEC-CC2C-48A7-A6EC-1C561837D9C7}"/>
              </a:ext>
            </a:extLst>
          </p:cNvPr>
          <p:cNvSpPr txBox="1">
            <a:spLocks/>
          </p:cNvSpPr>
          <p:nvPr/>
        </p:nvSpPr>
        <p:spPr>
          <a:xfrm>
            <a:off x="7758708" y="2392197"/>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02</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Subtítulo 2">
            <a:extLst>
              <a:ext uri="{FF2B5EF4-FFF2-40B4-BE49-F238E27FC236}">
                <a16:creationId xmlns:a16="http://schemas.microsoft.com/office/drawing/2014/main" id="{3B522FA2-0690-4D95-AE6C-F512BBDB97D3}"/>
              </a:ext>
            </a:extLst>
          </p:cNvPr>
          <p:cNvSpPr txBox="1">
            <a:spLocks/>
          </p:cNvSpPr>
          <p:nvPr/>
        </p:nvSpPr>
        <p:spPr>
          <a:xfrm>
            <a:off x="7738770" y="3080809"/>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03</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Subtítulo 2">
            <a:extLst>
              <a:ext uri="{FF2B5EF4-FFF2-40B4-BE49-F238E27FC236}">
                <a16:creationId xmlns:a16="http://schemas.microsoft.com/office/drawing/2014/main" id="{2E5DA3F4-1D8D-4E4B-8FC5-D4AE43F2514B}"/>
              </a:ext>
            </a:extLst>
          </p:cNvPr>
          <p:cNvSpPr txBox="1">
            <a:spLocks/>
          </p:cNvSpPr>
          <p:nvPr/>
        </p:nvSpPr>
        <p:spPr>
          <a:xfrm>
            <a:off x="7738771" y="4387491"/>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05</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Subtítulo 2">
            <a:extLst>
              <a:ext uri="{FF2B5EF4-FFF2-40B4-BE49-F238E27FC236}">
                <a16:creationId xmlns:a16="http://schemas.microsoft.com/office/drawing/2014/main" id="{D49587A6-EDCF-42AA-98EB-350F97EA8DDC}"/>
              </a:ext>
            </a:extLst>
          </p:cNvPr>
          <p:cNvSpPr txBox="1">
            <a:spLocks/>
          </p:cNvSpPr>
          <p:nvPr/>
        </p:nvSpPr>
        <p:spPr>
          <a:xfrm>
            <a:off x="7726546" y="5077833"/>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06</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Subtítulo 2">
            <a:extLst>
              <a:ext uri="{FF2B5EF4-FFF2-40B4-BE49-F238E27FC236}">
                <a16:creationId xmlns:a16="http://schemas.microsoft.com/office/drawing/2014/main" id="{224ACBB3-AEB4-41A3-A278-63CE356A56A2}"/>
              </a:ext>
            </a:extLst>
          </p:cNvPr>
          <p:cNvSpPr txBox="1">
            <a:spLocks/>
          </p:cNvSpPr>
          <p:nvPr/>
        </p:nvSpPr>
        <p:spPr>
          <a:xfrm>
            <a:off x="7758708" y="1707646"/>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01</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Subtítulo 2">
            <a:extLst>
              <a:ext uri="{FF2B5EF4-FFF2-40B4-BE49-F238E27FC236}">
                <a16:creationId xmlns:a16="http://schemas.microsoft.com/office/drawing/2014/main" id="{18487BB2-10FE-4F05-A944-3FD22D6CDF50}"/>
              </a:ext>
            </a:extLst>
          </p:cNvPr>
          <p:cNvSpPr txBox="1">
            <a:spLocks/>
          </p:cNvSpPr>
          <p:nvPr/>
        </p:nvSpPr>
        <p:spPr>
          <a:xfrm>
            <a:off x="7726547" y="5757144"/>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07</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Marcador de texto 1">
            <a:extLst>
              <a:ext uri="{FF2B5EF4-FFF2-40B4-BE49-F238E27FC236}">
                <a16:creationId xmlns:a16="http://schemas.microsoft.com/office/drawing/2014/main" id="{199DEB55-FB8D-4565-A0A4-710C553632F3}"/>
              </a:ext>
            </a:extLst>
          </p:cNvPr>
          <p:cNvSpPr txBox="1">
            <a:spLocks/>
          </p:cNvSpPr>
          <p:nvPr/>
        </p:nvSpPr>
        <p:spPr>
          <a:xfrm>
            <a:off x="8239971" y="2200957"/>
            <a:ext cx="3582592"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a:t>Presentación de participantes</a:t>
            </a:r>
            <a:endParaRPr lang="es-CO" sz="1800" dirty="0"/>
          </a:p>
        </p:txBody>
      </p:sp>
      <p:sp>
        <p:nvSpPr>
          <p:cNvPr id="40" name="Marcador de texto 2">
            <a:extLst>
              <a:ext uri="{FF2B5EF4-FFF2-40B4-BE49-F238E27FC236}">
                <a16:creationId xmlns:a16="http://schemas.microsoft.com/office/drawing/2014/main" id="{0937806A-376A-471C-B1C7-53F193A86873}"/>
              </a:ext>
            </a:extLst>
          </p:cNvPr>
          <p:cNvSpPr txBox="1">
            <a:spLocks/>
          </p:cNvSpPr>
          <p:nvPr/>
        </p:nvSpPr>
        <p:spPr>
          <a:xfrm>
            <a:off x="8333611" y="2894139"/>
            <a:ext cx="3551012"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Generalidades del contrato</a:t>
            </a:r>
            <a:endParaRPr lang="es-CO" sz="1800" dirty="0"/>
          </a:p>
        </p:txBody>
      </p:sp>
      <p:sp>
        <p:nvSpPr>
          <p:cNvPr id="41" name="Marcador de texto 3">
            <a:extLst>
              <a:ext uri="{FF2B5EF4-FFF2-40B4-BE49-F238E27FC236}">
                <a16:creationId xmlns:a16="http://schemas.microsoft.com/office/drawing/2014/main" id="{C5F753AC-5C67-42C7-BF95-2174B58CDDD3}"/>
              </a:ext>
            </a:extLst>
          </p:cNvPr>
          <p:cNvSpPr txBox="1">
            <a:spLocks/>
          </p:cNvSpPr>
          <p:nvPr/>
        </p:nvSpPr>
        <p:spPr>
          <a:xfrm>
            <a:off x="8333612" y="4188303"/>
            <a:ext cx="3414497"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Localización del proyecto</a:t>
            </a:r>
            <a:endParaRPr lang="es-CO" sz="1800" dirty="0"/>
          </a:p>
        </p:txBody>
      </p:sp>
      <p:sp>
        <p:nvSpPr>
          <p:cNvPr id="42" name="Marcador de texto 4">
            <a:extLst>
              <a:ext uri="{FF2B5EF4-FFF2-40B4-BE49-F238E27FC236}">
                <a16:creationId xmlns:a16="http://schemas.microsoft.com/office/drawing/2014/main" id="{A1510F30-BDA8-4C05-AE0D-DB2E8472BECC}"/>
              </a:ext>
            </a:extLst>
          </p:cNvPr>
          <p:cNvSpPr txBox="1">
            <a:spLocks/>
          </p:cNvSpPr>
          <p:nvPr/>
        </p:nvSpPr>
        <p:spPr>
          <a:xfrm>
            <a:off x="8351702" y="4915535"/>
            <a:ext cx="3319331"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Objetivo de la socialización</a:t>
            </a:r>
            <a:endParaRPr lang="es-CO" sz="1800" dirty="0"/>
          </a:p>
        </p:txBody>
      </p:sp>
      <p:cxnSp>
        <p:nvCxnSpPr>
          <p:cNvPr id="43" name="Conector recto 42">
            <a:extLst>
              <a:ext uri="{FF2B5EF4-FFF2-40B4-BE49-F238E27FC236}">
                <a16:creationId xmlns:a16="http://schemas.microsoft.com/office/drawing/2014/main" id="{39C74057-E9DB-4FCD-BE1A-8445DD7785F7}"/>
              </a:ext>
            </a:extLst>
          </p:cNvPr>
          <p:cNvCxnSpPr/>
          <p:nvPr/>
        </p:nvCxnSpPr>
        <p:spPr>
          <a:xfrm>
            <a:off x="7843685" y="2894139"/>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44" name="Conector recto 43">
            <a:extLst>
              <a:ext uri="{FF2B5EF4-FFF2-40B4-BE49-F238E27FC236}">
                <a16:creationId xmlns:a16="http://schemas.microsoft.com/office/drawing/2014/main" id="{675E9346-746F-4E18-8601-3298F5A12293}"/>
              </a:ext>
            </a:extLst>
          </p:cNvPr>
          <p:cNvCxnSpPr/>
          <p:nvPr/>
        </p:nvCxnSpPr>
        <p:spPr>
          <a:xfrm>
            <a:off x="7726546" y="4863172"/>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45" name="Conector recto 44">
            <a:extLst>
              <a:ext uri="{FF2B5EF4-FFF2-40B4-BE49-F238E27FC236}">
                <a16:creationId xmlns:a16="http://schemas.microsoft.com/office/drawing/2014/main" id="{943BF0FD-C7BF-4E91-A496-7DE3A5954D2A}"/>
              </a:ext>
            </a:extLst>
          </p:cNvPr>
          <p:cNvCxnSpPr/>
          <p:nvPr/>
        </p:nvCxnSpPr>
        <p:spPr>
          <a:xfrm>
            <a:off x="7866866" y="2232314"/>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46" name="Conector recto 45">
            <a:extLst>
              <a:ext uri="{FF2B5EF4-FFF2-40B4-BE49-F238E27FC236}">
                <a16:creationId xmlns:a16="http://schemas.microsoft.com/office/drawing/2014/main" id="{2618FC36-4936-4739-A5DA-9AA5C6B555A5}"/>
              </a:ext>
            </a:extLst>
          </p:cNvPr>
          <p:cNvCxnSpPr/>
          <p:nvPr/>
        </p:nvCxnSpPr>
        <p:spPr>
          <a:xfrm>
            <a:off x="7781121" y="6271897"/>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sp>
        <p:nvSpPr>
          <p:cNvPr id="47" name="Marcador de texto 1">
            <a:extLst>
              <a:ext uri="{FF2B5EF4-FFF2-40B4-BE49-F238E27FC236}">
                <a16:creationId xmlns:a16="http://schemas.microsoft.com/office/drawing/2014/main" id="{4D01F7CE-8A34-4C11-88CF-6D6F8F627623}"/>
              </a:ext>
            </a:extLst>
          </p:cNvPr>
          <p:cNvSpPr txBox="1">
            <a:spLocks/>
          </p:cNvSpPr>
          <p:nvPr/>
        </p:nvSpPr>
        <p:spPr>
          <a:xfrm>
            <a:off x="8258061" y="1557445"/>
            <a:ext cx="3756909"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latin typeface="Verdana" panose="020B0604030504040204" pitchFamily="34" charset="0"/>
                <a:ea typeface="Verdana" panose="020B0604030504040204" pitchFamily="34" charset="0"/>
                <a:cs typeface="Verdana" panose="020B0604030504040204" pitchFamily="34" charset="0"/>
              </a:rPr>
              <a:t>Recomendaciones a asistentes</a:t>
            </a:r>
            <a:endParaRPr lang="es-CO" sz="1800" dirty="0"/>
          </a:p>
        </p:txBody>
      </p:sp>
      <p:sp>
        <p:nvSpPr>
          <p:cNvPr id="48" name="Marcador de texto 1">
            <a:extLst>
              <a:ext uri="{FF2B5EF4-FFF2-40B4-BE49-F238E27FC236}">
                <a16:creationId xmlns:a16="http://schemas.microsoft.com/office/drawing/2014/main" id="{FD76B6B6-8858-4098-AECF-A694EFED3E5D}"/>
              </a:ext>
            </a:extLst>
          </p:cNvPr>
          <p:cNvSpPr txBox="1">
            <a:spLocks/>
          </p:cNvSpPr>
          <p:nvPr/>
        </p:nvSpPr>
        <p:spPr>
          <a:xfrm>
            <a:off x="8358812" y="5597028"/>
            <a:ext cx="2857500"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latin typeface="Verdana" panose="020B0604030504040204" pitchFamily="34" charset="0"/>
                <a:ea typeface="Verdana" panose="020B0604030504040204" pitchFamily="34" charset="0"/>
                <a:cs typeface="Verdana" panose="020B0604030504040204" pitchFamily="34" charset="0"/>
              </a:rPr>
              <a:t>Alcance del proyecto.</a:t>
            </a:r>
          </a:p>
        </p:txBody>
      </p:sp>
      <p:cxnSp>
        <p:nvCxnSpPr>
          <p:cNvPr id="49" name="Conector recto 48">
            <a:extLst>
              <a:ext uri="{FF2B5EF4-FFF2-40B4-BE49-F238E27FC236}">
                <a16:creationId xmlns:a16="http://schemas.microsoft.com/office/drawing/2014/main" id="{F1BB032E-0B8B-4C90-8B15-2701E5B8746D}"/>
              </a:ext>
            </a:extLst>
          </p:cNvPr>
          <p:cNvCxnSpPr/>
          <p:nvPr/>
        </p:nvCxnSpPr>
        <p:spPr>
          <a:xfrm>
            <a:off x="7781121" y="5590404"/>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50" name="Conector recto 49">
            <a:extLst>
              <a:ext uri="{FF2B5EF4-FFF2-40B4-BE49-F238E27FC236}">
                <a16:creationId xmlns:a16="http://schemas.microsoft.com/office/drawing/2014/main" id="{6C83475D-D5B8-4F68-8792-234CC4E1A66E}"/>
              </a:ext>
            </a:extLst>
          </p:cNvPr>
          <p:cNvCxnSpPr/>
          <p:nvPr/>
        </p:nvCxnSpPr>
        <p:spPr>
          <a:xfrm>
            <a:off x="7813284" y="4183579"/>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sp>
        <p:nvSpPr>
          <p:cNvPr id="51" name="Subtítulo 2">
            <a:extLst>
              <a:ext uri="{FF2B5EF4-FFF2-40B4-BE49-F238E27FC236}">
                <a16:creationId xmlns:a16="http://schemas.microsoft.com/office/drawing/2014/main" id="{3F3D5C2D-0798-405D-819A-F6E516062CA3}"/>
              </a:ext>
            </a:extLst>
          </p:cNvPr>
          <p:cNvSpPr txBox="1">
            <a:spLocks/>
          </p:cNvSpPr>
          <p:nvPr/>
        </p:nvSpPr>
        <p:spPr>
          <a:xfrm>
            <a:off x="7738770" y="3668826"/>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04</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2" name="Conector recto 51">
            <a:extLst>
              <a:ext uri="{FF2B5EF4-FFF2-40B4-BE49-F238E27FC236}">
                <a16:creationId xmlns:a16="http://schemas.microsoft.com/office/drawing/2014/main" id="{075244EF-8732-4CD8-92A7-F8108EF87BC8}"/>
              </a:ext>
            </a:extLst>
          </p:cNvPr>
          <p:cNvCxnSpPr/>
          <p:nvPr/>
        </p:nvCxnSpPr>
        <p:spPr>
          <a:xfrm>
            <a:off x="7843684" y="3569008"/>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sp>
        <p:nvSpPr>
          <p:cNvPr id="53" name="Marcador de texto 2">
            <a:extLst>
              <a:ext uri="{FF2B5EF4-FFF2-40B4-BE49-F238E27FC236}">
                <a16:creationId xmlns:a16="http://schemas.microsoft.com/office/drawing/2014/main" id="{479CF585-6EE4-4E57-8E3A-E087C5E45FF3}"/>
              </a:ext>
            </a:extLst>
          </p:cNvPr>
          <p:cNvSpPr txBox="1">
            <a:spLocks/>
          </p:cNvSpPr>
          <p:nvPr/>
        </p:nvSpPr>
        <p:spPr>
          <a:xfrm>
            <a:off x="8333611" y="3497962"/>
            <a:ext cx="3551012"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Introducción</a:t>
            </a:r>
            <a:endParaRPr lang="es-CO" sz="1800" dirty="0"/>
          </a:p>
        </p:txBody>
      </p:sp>
    </p:spTree>
    <p:extLst>
      <p:ext uri="{BB962C8B-B14F-4D97-AF65-F5344CB8AC3E}">
        <p14:creationId xmlns:p14="http://schemas.microsoft.com/office/powerpoint/2010/main" val="1475190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463B8-88F0-00F8-2C58-78B0CDA2713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D126A1-758E-B6FE-589F-D989520622A7}"/>
              </a:ext>
            </a:extLst>
          </p:cNvPr>
          <p:cNvSpPr>
            <a:spLocks noGrp="1"/>
          </p:cNvSpPr>
          <p:nvPr>
            <p:ph type="title"/>
          </p:nvPr>
        </p:nvSpPr>
        <p:spPr>
          <a:xfrm>
            <a:off x="0" y="0"/>
            <a:ext cx="12192000" cy="765156"/>
          </a:xfrm>
        </p:spPr>
        <p:txBody>
          <a:bodyPr>
            <a:noAutofit/>
          </a:bodyPr>
          <a:lstStyle/>
          <a:p>
            <a:pPr lvl="0" algn="ctr"/>
            <a:r>
              <a:rPr lang="es-MX" sz="2000" dirty="0"/>
              <a:t>ELABORACIÓN, REVISIÓN, ACTUALIZACIÓN Y/O COMPLEMENTACIÓN DE LOS ESTUDIOS DE CARTOGRAFÍA, TOPOGRAFÍA Y TOPOBATIMETRÍA</a:t>
            </a:r>
          </a:p>
        </p:txBody>
      </p:sp>
      <p:pic>
        <p:nvPicPr>
          <p:cNvPr id="4" name="Imagen 3">
            <a:extLst>
              <a:ext uri="{FF2B5EF4-FFF2-40B4-BE49-F238E27FC236}">
                <a16:creationId xmlns:a16="http://schemas.microsoft.com/office/drawing/2014/main" id="{A1679E6A-1480-0E6D-0C6A-C09B91CDA3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97" y="1082324"/>
            <a:ext cx="5461595" cy="2417427"/>
          </a:xfrm>
          <a:prstGeom prst="rect">
            <a:avLst/>
          </a:prstGeom>
          <a:noFill/>
          <a:ln>
            <a:solidFill>
              <a:schemeClr val="tx1"/>
            </a:solidFill>
          </a:ln>
        </p:spPr>
      </p:pic>
      <p:pic>
        <p:nvPicPr>
          <p:cNvPr id="5" name="Imagen 4">
            <a:extLst>
              <a:ext uri="{FF2B5EF4-FFF2-40B4-BE49-F238E27FC236}">
                <a16:creationId xmlns:a16="http://schemas.microsoft.com/office/drawing/2014/main" id="{393F66DE-C7B8-840C-6BAB-D6D6FC323980}"/>
              </a:ext>
            </a:extLst>
          </p:cNvPr>
          <p:cNvPicPr>
            <a:picLocks noChangeAspect="1"/>
          </p:cNvPicPr>
          <p:nvPr/>
        </p:nvPicPr>
        <p:blipFill rotWithShape="1">
          <a:blip r:embed="rId4">
            <a:extLst>
              <a:ext uri="{28A0092B-C50C-407E-A947-70E740481C1C}">
                <a14:useLocalDpi xmlns:a14="http://schemas.microsoft.com/office/drawing/2010/main" val="0"/>
              </a:ext>
            </a:extLst>
          </a:blip>
          <a:srcRect l="24264" r="23133" b="11514"/>
          <a:stretch/>
        </p:blipFill>
        <p:spPr bwMode="auto">
          <a:xfrm>
            <a:off x="5705529" y="1082324"/>
            <a:ext cx="6396074" cy="5136778"/>
          </a:xfrm>
          <a:prstGeom prst="rect">
            <a:avLst/>
          </a:prstGeom>
          <a:ln>
            <a:solidFill>
              <a:schemeClr val="tx1"/>
            </a:solid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8762677C-4BC8-24F6-DAA2-702923D9CB47}"/>
              </a:ext>
            </a:extLst>
          </p:cNvPr>
          <p:cNvSpPr txBox="1"/>
          <p:nvPr/>
        </p:nvSpPr>
        <p:spPr>
          <a:xfrm>
            <a:off x="1" y="664962"/>
            <a:ext cx="12191999" cy="400110"/>
          </a:xfrm>
          <a:prstGeom prst="rect">
            <a:avLst/>
          </a:prstGeom>
          <a:noFill/>
        </p:spPr>
        <p:txBody>
          <a:bodyPr wrap="square">
            <a:spAutoFit/>
          </a:bodyPr>
          <a:lstStyle/>
          <a:p>
            <a:pPr algn="just">
              <a:buNone/>
            </a:pPr>
            <a:r>
              <a:rPr lang="es-MX" sz="2000" b="1" dirty="0">
                <a:solidFill>
                  <a:srgbClr val="FF931E"/>
                </a:solidFill>
                <a:latin typeface="Verdana" panose="020B0604030504040204" pitchFamily="34" charset="0"/>
                <a:ea typeface="Verdana" panose="020B0604030504040204" pitchFamily="34" charset="0"/>
              </a:rPr>
              <a:t>NUBE DE PUNTOS				 DTM</a:t>
            </a:r>
          </a:p>
        </p:txBody>
      </p:sp>
      <p:graphicFrame>
        <p:nvGraphicFramePr>
          <p:cNvPr id="8" name="Tabla 7">
            <a:extLst>
              <a:ext uri="{FF2B5EF4-FFF2-40B4-BE49-F238E27FC236}">
                <a16:creationId xmlns:a16="http://schemas.microsoft.com/office/drawing/2014/main" id="{4F033165-81BA-431F-B9A6-34D237CC2B66}"/>
              </a:ext>
            </a:extLst>
          </p:cNvPr>
          <p:cNvGraphicFramePr>
            <a:graphicFrameLocks noGrp="1"/>
          </p:cNvGraphicFramePr>
          <p:nvPr>
            <p:extLst>
              <p:ext uri="{D42A27DB-BD31-4B8C-83A1-F6EECF244321}">
                <p14:modId xmlns:p14="http://schemas.microsoft.com/office/powerpoint/2010/main" val="2129003801"/>
              </p:ext>
            </p:extLst>
          </p:nvPr>
        </p:nvGraphicFramePr>
        <p:xfrm>
          <a:off x="90396" y="3578883"/>
          <a:ext cx="8473311" cy="2769383"/>
        </p:xfrm>
        <a:graphic>
          <a:graphicData uri="http://schemas.openxmlformats.org/drawingml/2006/table">
            <a:tbl>
              <a:tblPr firstRow="1" bandRow="1">
                <a:tableStyleId>{5C22544A-7EE6-4342-B048-85BDC9FD1C3A}</a:tableStyleId>
              </a:tblPr>
              <a:tblGrid>
                <a:gridCol w="1797285">
                  <a:extLst>
                    <a:ext uri="{9D8B030D-6E8A-4147-A177-3AD203B41FA5}">
                      <a16:colId xmlns:a16="http://schemas.microsoft.com/office/drawing/2014/main" val="1784800367"/>
                    </a:ext>
                  </a:extLst>
                </a:gridCol>
                <a:gridCol w="6676026">
                  <a:extLst>
                    <a:ext uri="{9D8B030D-6E8A-4147-A177-3AD203B41FA5}">
                      <a16:colId xmlns:a16="http://schemas.microsoft.com/office/drawing/2014/main" val="3310583641"/>
                    </a:ext>
                  </a:extLst>
                </a:gridCol>
              </a:tblGrid>
              <a:tr h="319711">
                <a:tc>
                  <a:txBody>
                    <a:bodyPr/>
                    <a:lstStyle/>
                    <a:p>
                      <a:pPr algn="ctr">
                        <a:buNone/>
                      </a:pPr>
                      <a:r>
                        <a:rPr lang="es-CO" sz="1050" b="1" dirty="0">
                          <a:solidFill>
                            <a:schemeClr val="tx1"/>
                          </a:solidFill>
                          <a:latin typeface="Verdana" panose="020B0604030504040204" pitchFamily="34" charset="0"/>
                          <a:ea typeface="Verdana" panose="020B0604030504040204" pitchFamily="34" charset="0"/>
                          <a:cs typeface="Gotham" pitchFamily="50" charset="0"/>
                        </a:rPr>
                        <a:t>Actividad Realizada</a:t>
                      </a:r>
                      <a:endParaRPr lang="es-CO" sz="1050" dirty="0">
                        <a:solidFill>
                          <a:schemeClr val="tx1"/>
                        </a:solidFill>
                        <a:latin typeface="Verdana" panose="020B0604030504040204" pitchFamily="34" charset="0"/>
                        <a:ea typeface="Verdana" panose="020B0604030504040204" pitchFamily="34" charset="0"/>
                        <a:cs typeface="Gotha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s-CO" sz="1050" dirty="0">
                          <a:solidFill>
                            <a:schemeClr val="tx1"/>
                          </a:solidFill>
                          <a:latin typeface="Verdana" panose="020B0604030504040204" pitchFamily="34" charset="0"/>
                          <a:ea typeface="Verdana" panose="020B0604030504040204" pitchFamily="34" charset="0"/>
                          <a:cs typeface="Gotham" pitchFamily="50" charset="0"/>
                        </a:rPr>
                        <a:t>Descripción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539757"/>
                  </a:ext>
                </a:extLst>
              </a:tr>
              <a:tr h="514431">
                <a:tc>
                  <a:txBody>
                    <a:bodyPr/>
                    <a:lstStyle/>
                    <a:p>
                      <a:pPr algn="ctr"/>
                      <a:r>
                        <a:rPr lang="es-CO" sz="1100" dirty="0">
                          <a:solidFill>
                            <a:schemeClr val="tx1"/>
                          </a:solidFill>
                          <a:latin typeface="Verdana" panose="020B0604030504040204" pitchFamily="34" charset="0"/>
                          <a:ea typeface="Verdana" panose="020B0604030504040204" pitchFamily="34" charset="0"/>
                          <a:cs typeface="Gotham" pitchFamily="50" charset="0"/>
                        </a:rPr>
                        <a:t>Levantamiento Topográfico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MX" sz="1050" dirty="0">
                          <a:solidFill>
                            <a:schemeClr val="tx1"/>
                          </a:solidFill>
                          <a:latin typeface="Verdana" panose="020B0604030504040204" pitchFamily="34" charset="0"/>
                          <a:ea typeface="Verdana" panose="020B0604030504040204" pitchFamily="34" charset="0"/>
                          <a:cs typeface="Gotham" pitchFamily="50" charset="0"/>
                        </a:rPr>
                        <a:t>Se levantó un área total de 1.070.772 m² (107 ha </a:t>
                      </a:r>
                      <a:r>
                        <a:rPr lang="es-MX" sz="1050" dirty="0" err="1">
                          <a:solidFill>
                            <a:schemeClr val="tx1"/>
                          </a:solidFill>
                          <a:latin typeface="Verdana" panose="020B0604030504040204" pitchFamily="34" charset="0"/>
                          <a:ea typeface="Verdana" panose="020B0604030504040204" pitchFamily="34" charset="0"/>
                          <a:cs typeface="Gotham" pitchFamily="50" charset="0"/>
                        </a:rPr>
                        <a:t>aprox</a:t>
                      </a:r>
                      <a:r>
                        <a:rPr lang="es-MX" sz="1050" dirty="0">
                          <a:solidFill>
                            <a:schemeClr val="tx1"/>
                          </a:solidFill>
                          <a:latin typeface="Verdana" panose="020B0604030504040204" pitchFamily="34" charset="0"/>
                          <a:ea typeface="Verdana" panose="020B0604030504040204" pitchFamily="34" charset="0"/>
                          <a:cs typeface="Gotham" pitchFamily="50" charset="0"/>
                        </a:rPr>
                        <a:t>), mediante radiación simple, con secciones cada 10 m en la vía de acceso y una franja aproximada de 20 m, capturando 1.511 puntos de detalle.</a:t>
                      </a:r>
                      <a:endParaRPr lang="es-CO" sz="1050" dirty="0">
                        <a:solidFill>
                          <a:schemeClr val="tx1"/>
                        </a:solidFill>
                        <a:latin typeface="Verdana" panose="020B0604030504040204" pitchFamily="34" charset="0"/>
                        <a:ea typeface="Verdana" panose="020B0604030504040204" pitchFamily="34" charset="0"/>
                        <a:cs typeface="Gotha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157437"/>
                  </a:ext>
                </a:extLst>
              </a:tr>
              <a:tr h="514431">
                <a:tc>
                  <a:txBody>
                    <a:bodyPr/>
                    <a:lstStyle/>
                    <a:p>
                      <a:pPr algn="ctr"/>
                      <a:r>
                        <a:rPr lang="es-CO" sz="1100" dirty="0">
                          <a:solidFill>
                            <a:schemeClr val="tx1"/>
                          </a:solidFill>
                          <a:latin typeface="Verdana" panose="020B0604030504040204" pitchFamily="34" charset="0"/>
                          <a:ea typeface="Verdana" panose="020B0604030504040204" pitchFamily="34" charset="0"/>
                          <a:cs typeface="Gotham" pitchFamily="50" charset="0"/>
                        </a:rPr>
                        <a:t>Batimetrías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buNone/>
                      </a:pPr>
                      <a:r>
                        <a:rPr lang="es-MX" sz="1050" dirty="0">
                          <a:latin typeface="Verdana" panose="020B0604030504040204" pitchFamily="34" charset="0"/>
                          <a:ea typeface="Verdana" panose="020B0604030504040204" pitchFamily="34" charset="0"/>
                        </a:rPr>
                        <a:t>La batimetría del río Atrato se realizó con ecosonda GARMIN ECHOMAP UHD2 72sv, sobre líneas con espaciamiento de 25 m, capturando 2.815 puntos para modelación del fondo y lámina de agua.</a:t>
                      </a:r>
                      <a:endParaRPr lang="es-CO" sz="1050" dirty="0">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593202"/>
                  </a:ext>
                </a:extLst>
              </a:tr>
              <a:tr h="319711">
                <a:tc>
                  <a:txBody>
                    <a:bodyPr/>
                    <a:lstStyle/>
                    <a:p>
                      <a:pPr algn="ctr"/>
                      <a:r>
                        <a:rPr lang="es-CO" sz="1100" dirty="0">
                          <a:solidFill>
                            <a:schemeClr val="tx1"/>
                          </a:solidFill>
                          <a:latin typeface="Verdana" panose="020B0604030504040204" pitchFamily="34" charset="0"/>
                          <a:ea typeface="Verdana" panose="020B0604030504040204" pitchFamily="34" charset="0"/>
                          <a:cs typeface="Gotham" pitchFamily="50" charset="0"/>
                        </a:rPr>
                        <a:t>Inventario de Redes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MX" sz="1050" dirty="0">
                          <a:solidFill>
                            <a:schemeClr val="tx1"/>
                          </a:solidFill>
                          <a:latin typeface="Verdana" panose="020B0604030504040204" pitchFamily="34" charset="0"/>
                          <a:ea typeface="Verdana" panose="020B0604030504040204" pitchFamily="34" charset="0"/>
                          <a:cs typeface="Gotham" pitchFamily="50" charset="0"/>
                        </a:rPr>
                        <a:t>En la zona no se encontraron redes de servicios.</a:t>
                      </a:r>
                      <a:endParaRPr lang="es-CO" sz="1050" dirty="0">
                        <a:solidFill>
                          <a:schemeClr val="tx1"/>
                        </a:solidFill>
                        <a:latin typeface="Verdana" panose="020B0604030504040204" pitchFamily="34" charset="0"/>
                        <a:ea typeface="Verdana" panose="020B0604030504040204" pitchFamily="34" charset="0"/>
                        <a:cs typeface="Gotha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6269510"/>
                  </a:ext>
                </a:extLst>
              </a:tr>
              <a:tr h="575481">
                <a:tc>
                  <a:txBody>
                    <a:bodyPr/>
                    <a:lstStyle/>
                    <a:p>
                      <a:pPr algn="ctr"/>
                      <a:r>
                        <a:rPr lang="es-CO" sz="1100" dirty="0">
                          <a:solidFill>
                            <a:schemeClr val="tx1"/>
                          </a:solidFill>
                          <a:latin typeface="Verdana" panose="020B0604030504040204" pitchFamily="34" charset="0"/>
                          <a:ea typeface="Verdana" panose="020B0604030504040204" pitchFamily="34" charset="0"/>
                          <a:cs typeface="Gotham" pitchFamily="50" charset="0"/>
                        </a:rPr>
                        <a:t>Modelo Digital del Terreno (DTM)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MX" sz="1050" dirty="0">
                          <a:solidFill>
                            <a:schemeClr val="tx1"/>
                          </a:solidFill>
                          <a:latin typeface="Verdana" panose="020B0604030504040204" pitchFamily="34" charset="0"/>
                          <a:ea typeface="Verdana" panose="020B0604030504040204" pitchFamily="34" charset="0"/>
                          <a:cs typeface="Gotham" pitchFamily="50" charset="0"/>
                        </a:rPr>
                        <a:t>Se generó el DTM en Civil 3D, a partir de nube de puntos y líneas de quiebre, con precisión ±0,125 m para escala 1:500, y cotas entre 30,930 m y 50,510 m.</a:t>
                      </a:r>
                      <a:endParaRPr lang="es-CO" sz="1050" dirty="0">
                        <a:solidFill>
                          <a:schemeClr val="tx1"/>
                        </a:solidFill>
                        <a:latin typeface="Verdana" panose="020B0604030504040204" pitchFamily="34" charset="0"/>
                        <a:ea typeface="Verdana" panose="020B0604030504040204" pitchFamily="34" charset="0"/>
                        <a:cs typeface="Gotha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0598062"/>
                  </a:ext>
                </a:extLst>
              </a:tr>
              <a:tr h="370390">
                <a:tc>
                  <a:txBody>
                    <a:bodyPr/>
                    <a:lstStyle/>
                    <a:p>
                      <a:pPr algn="ctr"/>
                      <a:r>
                        <a:rPr lang="es-CO" sz="1100" dirty="0">
                          <a:solidFill>
                            <a:schemeClr val="tx1"/>
                          </a:solidFill>
                          <a:latin typeface="Verdana" panose="020B0604030504040204" pitchFamily="34" charset="0"/>
                          <a:ea typeface="Verdana" panose="020B0604030504040204" pitchFamily="34" charset="0"/>
                          <a:cs typeface="Gotham" pitchFamily="50" charset="0"/>
                        </a:rPr>
                        <a:t>Inspección de Obras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s-MX" sz="1050" dirty="0">
                          <a:solidFill>
                            <a:schemeClr val="tx1"/>
                          </a:solidFill>
                          <a:latin typeface="Verdana" panose="020B0604030504040204" pitchFamily="34" charset="0"/>
                          <a:ea typeface="Verdana" panose="020B0604030504040204" pitchFamily="34" charset="0"/>
                          <a:cs typeface="Gotham" pitchFamily="50" charset="0"/>
                        </a:rPr>
                        <a:t>Se verificaron topográficamente 31 construcciones existentes, controlando cierres y precisiones, con un nivel de confianza del 95 %.</a:t>
                      </a:r>
                      <a:endParaRPr lang="es-CO" sz="1050" dirty="0">
                        <a:solidFill>
                          <a:schemeClr val="tx1"/>
                        </a:solidFill>
                        <a:latin typeface="Verdana" panose="020B0604030504040204" pitchFamily="34" charset="0"/>
                        <a:ea typeface="Verdana" panose="020B0604030504040204" pitchFamily="34" charset="0"/>
                        <a:cs typeface="Gotham"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244349"/>
                  </a:ext>
                </a:extLst>
              </a:tr>
            </a:tbl>
          </a:graphicData>
        </a:graphic>
      </p:graphicFrame>
    </p:spTree>
    <p:extLst>
      <p:ext uri="{BB962C8B-B14F-4D97-AF65-F5344CB8AC3E}">
        <p14:creationId xmlns:p14="http://schemas.microsoft.com/office/powerpoint/2010/main" val="53826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0A875-96CA-C6FC-0A2A-93E80DDD67F9}"/>
            </a:ext>
          </a:extLst>
        </p:cNvPr>
        <p:cNvGrpSpPr/>
        <p:nvPr/>
      </p:nvGrpSpPr>
      <p:grpSpPr>
        <a:xfrm>
          <a:off x="0" y="0"/>
          <a:ext cx="0" cy="0"/>
          <a:chOff x="0" y="0"/>
          <a:chExt cx="0" cy="0"/>
        </a:xfrm>
      </p:grpSpPr>
      <p:sp>
        <p:nvSpPr>
          <p:cNvPr id="12" name="Título 1">
            <a:extLst>
              <a:ext uri="{FF2B5EF4-FFF2-40B4-BE49-F238E27FC236}">
                <a16:creationId xmlns:a16="http://schemas.microsoft.com/office/drawing/2014/main" id="{9DE13E31-DD1A-31D2-6FCE-D6982C605ED5}"/>
              </a:ext>
            </a:extLst>
          </p:cNvPr>
          <p:cNvSpPr>
            <a:spLocks noGrp="1"/>
          </p:cNvSpPr>
          <p:nvPr>
            <p:ph type="title"/>
          </p:nvPr>
        </p:nvSpPr>
        <p:spPr>
          <a:xfrm>
            <a:off x="0" y="0"/>
            <a:ext cx="12192000" cy="773782"/>
          </a:xfrm>
        </p:spPr>
        <p:txBody>
          <a:bodyPr>
            <a:normAutofit/>
          </a:bodyPr>
          <a:lstStyle/>
          <a:p>
            <a:pPr algn="ctr"/>
            <a:r>
              <a:rPr lang="es-MX" dirty="0"/>
              <a:t>DISEÑO VÍA DE ACCESO AL MUELLE</a:t>
            </a:r>
          </a:p>
        </p:txBody>
      </p:sp>
      <p:grpSp>
        <p:nvGrpSpPr>
          <p:cNvPr id="9" name="Grupo 8">
            <a:extLst>
              <a:ext uri="{FF2B5EF4-FFF2-40B4-BE49-F238E27FC236}">
                <a16:creationId xmlns:a16="http://schemas.microsoft.com/office/drawing/2014/main" id="{7530F3F7-41E6-46CB-B53C-AB97ABACE197}"/>
              </a:ext>
            </a:extLst>
          </p:cNvPr>
          <p:cNvGrpSpPr/>
          <p:nvPr/>
        </p:nvGrpSpPr>
        <p:grpSpPr>
          <a:xfrm>
            <a:off x="844729" y="640458"/>
            <a:ext cx="10263777" cy="6072746"/>
            <a:chOff x="-229983" y="850449"/>
            <a:chExt cx="9053762" cy="5356818"/>
          </a:xfrm>
        </p:grpSpPr>
        <p:pic>
          <p:nvPicPr>
            <p:cNvPr id="4" name="Imagen 3" descr="Un dibujo de un animal con la boca abierta&#10;&#10;El contenido generado por IA puede ser incorrecto.">
              <a:extLst>
                <a:ext uri="{FF2B5EF4-FFF2-40B4-BE49-F238E27FC236}">
                  <a16:creationId xmlns:a16="http://schemas.microsoft.com/office/drawing/2014/main" id="{150A64A0-77EF-36A7-4CEF-805C8B93E260}"/>
                </a:ext>
              </a:extLst>
            </p:cNvPr>
            <p:cNvPicPr>
              <a:picLocks noChangeAspect="1"/>
            </p:cNvPicPr>
            <p:nvPr/>
          </p:nvPicPr>
          <p:blipFill>
            <a:blip r:embed="rId3"/>
            <a:stretch>
              <a:fillRect/>
            </a:stretch>
          </p:blipFill>
          <p:spPr>
            <a:xfrm>
              <a:off x="-229983" y="850449"/>
              <a:ext cx="8843148" cy="5262980"/>
            </a:xfrm>
            <a:prstGeom prst="rect">
              <a:avLst/>
            </a:prstGeom>
          </p:spPr>
        </p:pic>
        <p:pic>
          <p:nvPicPr>
            <p:cNvPr id="5" name="Picture 3" descr="A diagram of a truck&#10;&#10;AI-generated content may be incorrect.">
              <a:extLst>
                <a:ext uri="{FF2B5EF4-FFF2-40B4-BE49-F238E27FC236}">
                  <a16:creationId xmlns:a16="http://schemas.microsoft.com/office/drawing/2014/main" id="{3F5300E3-0886-41E1-86C1-C8829D749BA0}"/>
                </a:ext>
              </a:extLst>
            </p:cNvPr>
            <p:cNvPicPr>
              <a:picLocks noChangeAspect="1"/>
            </p:cNvPicPr>
            <p:nvPr/>
          </p:nvPicPr>
          <p:blipFill>
            <a:blip r:embed="rId4"/>
            <a:stretch>
              <a:fillRect/>
            </a:stretch>
          </p:blipFill>
          <p:spPr>
            <a:xfrm>
              <a:off x="5231851" y="850449"/>
              <a:ext cx="3591928" cy="1826960"/>
            </a:xfrm>
            <a:prstGeom prst="rect">
              <a:avLst/>
            </a:prstGeom>
          </p:spPr>
        </p:pic>
        <p:sp>
          <p:nvSpPr>
            <p:cNvPr id="2" name="Rectángulo 1">
              <a:extLst>
                <a:ext uri="{FF2B5EF4-FFF2-40B4-BE49-F238E27FC236}">
                  <a16:creationId xmlns:a16="http://schemas.microsoft.com/office/drawing/2014/main" id="{DCEC3999-7041-47E4-B322-F3B821E6C849}"/>
                </a:ext>
              </a:extLst>
            </p:cNvPr>
            <p:cNvSpPr/>
            <p:nvPr/>
          </p:nvSpPr>
          <p:spPr>
            <a:xfrm>
              <a:off x="3903660" y="5607103"/>
              <a:ext cx="2139271" cy="600164"/>
            </a:xfrm>
            <a:prstGeom prst="rect">
              <a:avLst/>
            </a:prstGeom>
          </p:spPr>
          <p:txBody>
            <a:bodyPr wrap="square">
              <a:spAutoFit/>
            </a:bodyPr>
            <a:lstStyle/>
            <a:p>
              <a:pPr marL="285750" indent="-285750" algn="just">
                <a:buFontTx/>
                <a:buChar char="-"/>
              </a:pPr>
              <a:r>
                <a:rPr lang="es-MX" sz="1100" dirty="0">
                  <a:solidFill>
                    <a:schemeClr val="bg1"/>
                  </a:solidFill>
                  <a:latin typeface="Verdana" panose="020B0604030504040204" pitchFamily="34" charset="0"/>
                  <a:ea typeface="Verdana" panose="020B0604030504040204" pitchFamily="34" charset="0"/>
                </a:rPr>
                <a:t>Inicia en el empalme con la calle 43C del municipio de Quibdó</a:t>
              </a:r>
            </a:p>
          </p:txBody>
        </p:sp>
        <p:sp>
          <p:nvSpPr>
            <p:cNvPr id="3" name="Rectángulo 2">
              <a:extLst>
                <a:ext uri="{FF2B5EF4-FFF2-40B4-BE49-F238E27FC236}">
                  <a16:creationId xmlns:a16="http://schemas.microsoft.com/office/drawing/2014/main" id="{86606AB0-E6E0-42A1-A631-9F9B7C5B9F62}"/>
                </a:ext>
              </a:extLst>
            </p:cNvPr>
            <p:cNvSpPr/>
            <p:nvPr/>
          </p:nvSpPr>
          <p:spPr>
            <a:xfrm>
              <a:off x="-145482" y="5551960"/>
              <a:ext cx="2582965" cy="600164"/>
            </a:xfrm>
            <a:prstGeom prst="rect">
              <a:avLst/>
            </a:prstGeom>
          </p:spPr>
          <p:txBody>
            <a:bodyPr wrap="square">
              <a:spAutoFit/>
            </a:bodyPr>
            <a:lstStyle/>
            <a:p>
              <a:pPr marL="285750" indent="-285750" algn="just">
                <a:buFontTx/>
                <a:buChar char="-"/>
              </a:pPr>
              <a:r>
                <a:rPr lang="es-MX" sz="1100" dirty="0">
                  <a:solidFill>
                    <a:schemeClr val="bg1"/>
                  </a:solidFill>
                  <a:latin typeface="Verdana" panose="020B0604030504040204" pitchFamily="34" charset="0"/>
                  <a:ea typeface="Verdana" panose="020B0604030504040204" pitchFamily="34" charset="0"/>
                </a:rPr>
                <a:t>Terreno plano a ondulado, acorde con la topografía ribereña del río Atrato. </a:t>
              </a:r>
            </a:p>
          </p:txBody>
        </p:sp>
        <p:sp>
          <p:nvSpPr>
            <p:cNvPr id="6" name="Rectángulo 5">
              <a:extLst>
                <a:ext uri="{FF2B5EF4-FFF2-40B4-BE49-F238E27FC236}">
                  <a16:creationId xmlns:a16="http://schemas.microsoft.com/office/drawing/2014/main" id="{1D12267C-10A2-4E78-95AF-E1F8D1F7B0C8}"/>
                </a:ext>
              </a:extLst>
            </p:cNvPr>
            <p:cNvSpPr/>
            <p:nvPr/>
          </p:nvSpPr>
          <p:spPr>
            <a:xfrm>
              <a:off x="-145482" y="5077693"/>
              <a:ext cx="2825261" cy="529410"/>
            </a:xfrm>
            <a:prstGeom prst="rect">
              <a:avLst/>
            </a:prstGeom>
          </p:spPr>
          <p:txBody>
            <a:bodyPr wrap="square">
              <a:spAutoFit/>
            </a:bodyPr>
            <a:lstStyle/>
            <a:p>
              <a:pPr marL="285750" indent="-285750" algn="just">
                <a:buFontTx/>
                <a:buChar char="-"/>
              </a:pPr>
              <a:r>
                <a:rPr lang="es-MX" sz="1100" dirty="0">
                  <a:solidFill>
                    <a:schemeClr val="bg1"/>
                  </a:solidFill>
                  <a:latin typeface="Verdana" panose="020B0604030504040204" pitchFamily="34" charset="0"/>
                  <a:ea typeface="Verdana" panose="020B0604030504040204" pitchFamily="34" charset="0"/>
                </a:rPr>
                <a:t>La vía de acceso. Se desarrolla en dirección noroccidente, con una longitud total de 387 m</a:t>
              </a:r>
            </a:p>
          </p:txBody>
        </p:sp>
      </p:grpSp>
    </p:spTree>
    <p:extLst>
      <p:ext uri="{BB962C8B-B14F-4D97-AF65-F5344CB8AC3E}">
        <p14:creationId xmlns:p14="http://schemas.microsoft.com/office/powerpoint/2010/main" val="163899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5656-543A-2394-7353-4EC19FEF04F1}"/>
            </a:ext>
          </a:extLst>
        </p:cNvPr>
        <p:cNvGrpSpPr/>
        <p:nvPr/>
      </p:nvGrpSpPr>
      <p:grpSpPr>
        <a:xfrm>
          <a:off x="0" y="0"/>
          <a:ext cx="0" cy="0"/>
          <a:chOff x="0" y="0"/>
          <a:chExt cx="0" cy="0"/>
        </a:xfrm>
      </p:grpSpPr>
      <p:pic>
        <p:nvPicPr>
          <p:cNvPr id="6" name="Imagen 5" descr="Gráfico&#10;&#10;El contenido generado por IA puede ser incorrecto.">
            <a:extLst>
              <a:ext uri="{FF2B5EF4-FFF2-40B4-BE49-F238E27FC236}">
                <a16:creationId xmlns:a16="http://schemas.microsoft.com/office/drawing/2014/main" id="{F055F383-263F-E63F-4D43-33408A93921A}"/>
              </a:ext>
            </a:extLst>
          </p:cNvPr>
          <p:cNvPicPr>
            <a:picLocks noChangeAspect="1"/>
          </p:cNvPicPr>
          <p:nvPr/>
        </p:nvPicPr>
        <p:blipFill>
          <a:blip r:embed="rId3"/>
          <a:srcRect t="34986" b="1765"/>
          <a:stretch>
            <a:fillRect/>
          </a:stretch>
        </p:blipFill>
        <p:spPr>
          <a:xfrm>
            <a:off x="878088" y="3344788"/>
            <a:ext cx="10216634" cy="2967998"/>
          </a:xfrm>
          <a:prstGeom prst="rect">
            <a:avLst/>
          </a:prstGeom>
        </p:spPr>
      </p:pic>
      <p:sp>
        <p:nvSpPr>
          <p:cNvPr id="5" name="CuadroTexto 4">
            <a:extLst>
              <a:ext uri="{FF2B5EF4-FFF2-40B4-BE49-F238E27FC236}">
                <a16:creationId xmlns:a16="http://schemas.microsoft.com/office/drawing/2014/main" id="{B9D95A15-74E3-FE4C-3870-384000861A64}"/>
              </a:ext>
            </a:extLst>
          </p:cNvPr>
          <p:cNvSpPr txBox="1"/>
          <p:nvPr/>
        </p:nvSpPr>
        <p:spPr>
          <a:xfrm>
            <a:off x="0" y="627140"/>
            <a:ext cx="12192000" cy="2616101"/>
          </a:xfrm>
          <a:prstGeom prst="rect">
            <a:avLst/>
          </a:prstGeom>
          <a:noFill/>
        </p:spPr>
        <p:txBody>
          <a:bodyPr wrap="square">
            <a:spAutoFit/>
          </a:bodyPr>
          <a:lstStyle/>
          <a:p>
            <a:pPr>
              <a:buNone/>
            </a:pPr>
            <a:r>
              <a:rPr lang="es-MX" sz="2000" b="1" dirty="0">
                <a:solidFill>
                  <a:srgbClr val="FF931E"/>
                </a:solidFill>
                <a:latin typeface="Verdana" panose="020B0604030504040204" pitchFamily="34" charset="0"/>
                <a:ea typeface="Verdana" panose="020B0604030504040204" pitchFamily="34" charset="0"/>
              </a:rPr>
              <a:t>PERFIL GEOMÉTRICO DEL CORREDOR VEHICULAR</a:t>
            </a:r>
          </a:p>
          <a:p>
            <a:pPr>
              <a:buNone/>
            </a:pPr>
            <a:endParaRPr lang="es-MX" b="1" dirty="0">
              <a:solidFill>
                <a:srgbClr val="FF931E"/>
              </a:solidFill>
              <a:latin typeface="Verdana" panose="020B0604030504040204" pitchFamily="34" charset="0"/>
              <a:ea typeface="Verdana" panose="020B0604030504040204" pitchFamily="34" charset="0"/>
            </a:endParaRPr>
          </a:p>
          <a:p>
            <a:pPr marL="285750" indent="-285750">
              <a:buFontTx/>
              <a:buChar char="-"/>
            </a:pPr>
            <a:r>
              <a:rPr lang="es-MX" dirty="0">
                <a:latin typeface="Verdana" panose="020B0604030504040204" pitchFamily="34" charset="0"/>
                <a:ea typeface="Verdana" panose="020B0604030504040204" pitchFamily="34" charset="0"/>
              </a:rPr>
              <a:t>El perfil longitudinal se diseña empalmando con la vía existente</a:t>
            </a:r>
          </a:p>
          <a:p>
            <a:pPr marL="285750" indent="-285750">
              <a:buFontTx/>
              <a:buChar char="-"/>
            </a:pPr>
            <a:r>
              <a:rPr lang="es-MX" dirty="0">
                <a:latin typeface="Verdana" panose="020B0604030504040204" pitchFamily="34" charset="0"/>
                <a:ea typeface="Verdana" panose="020B0604030504040204" pitchFamily="34" charset="0"/>
              </a:rPr>
              <a:t>Asciende de manera progresiva y controlada, con el fin de mantener la rasante por encima del nivel de aguas máximas del río Atrato para un periodo de retorno de 100 años, incluyendo el factor de seguridad definido. </a:t>
            </a:r>
          </a:p>
          <a:p>
            <a:pPr marL="285750" indent="-285750">
              <a:buFontTx/>
              <a:buChar char="-"/>
            </a:pPr>
            <a:r>
              <a:rPr lang="es-MX" dirty="0">
                <a:latin typeface="Verdana" panose="020B0604030504040204" pitchFamily="34" charset="0"/>
                <a:ea typeface="Verdana" panose="020B0604030504040204" pitchFamily="34" charset="0"/>
              </a:rPr>
              <a:t>A partir de este punto, el trazado desarrolla un perfil prácticamente plano, con pendientes mínimas, asegurando la protección frente a inundaciones y un empalme adecuado con la plataforma final del proyecto.</a:t>
            </a:r>
            <a:endParaRPr lang="es-MX" dirty="0">
              <a:solidFill>
                <a:srgbClr val="FF931E"/>
              </a:solidFill>
              <a:latin typeface="Verdana" panose="020B0604030504040204" pitchFamily="34" charset="0"/>
              <a:ea typeface="Verdana" panose="020B0604030504040204" pitchFamily="34" charset="0"/>
            </a:endParaRPr>
          </a:p>
        </p:txBody>
      </p:sp>
      <p:sp>
        <p:nvSpPr>
          <p:cNvPr id="7" name="Título 1">
            <a:extLst>
              <a:ext uri="{FF2B5EF4-FFF2-40B4-BE49-F238E27FC236}">
                <a16:creationId xmlns:a16="http://schemas.microsoft.com/office/drawing/2014/main" id="{0842A8AA-A7EB-BF21-4281-C72630B2E5A6}"/>
              </a:ext>
            </a:extLst>
          </p:cNvPr>
          <p:cNvSpPr>
            <a:spLocks noGrp="1"/>
          </p:cNvSpPr>
          <p:nvPr>
            <p:ph type="title"/>
          </p:nvPr>
        </p:nvSpPr>
        <p:spPr>
          <a:xfrm>
            <a:off x="0" y="0"/>
            <a:ext cx="12192000" cy="773782"/>
          </a:xfrm>
        </p:spPr>
        <p:txBody>
          <a:bodyPr>
            <a:normAutofit/>
          </a:bodyPr>
          <a:lstStyle/>
          <a:p>
            <a:pPr algn="ctr"/>
            <a:r>
              <a:rPr lang="es-MX" dirty="0"/>
              <a:t>DISEÑO VÍA DE ACCESO AL MUELLE</a:t>
            </a:r>
          </a:p>
        </p:txBody>
      </p:sp>
    </p:spTree>
    <p:extLst>
      <p:ext uri="{BB962C8B-B14F-4D97-AF65-F5344CB8AC3E}">
        <p14:creationId xmlns:p14="http://schemas.microsoft.com/office/powerpoint/2010/main" val="138917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9E70-A8E1-BF44-0B33-47563D5861F9}"/>
            </a:ext>
          </a:extLst>
        </p:cNvPr>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0FAF7F25-7098-2072-9674-195D8670EBB8}"/>
              </a:ext>
            </a:extLst>
          </p:cNvPr>
          <p:cNvPicPr>
            <a:picLocks noChangeAspect="1"/>
          </p:cNvPicPr>
          <p:nvPr/>
        </p:nvPicPr>
        <p:blipFill>
          <a:blip r:embed="rId3"/>
          <a:srcRect t="38103"/>
          <a:stretch>
            <a:fillRect/>
          </a:stretch>
        </p:blipFill>
        <p:spPr>
          <a:xfrm>
            <a:off x="588930" y="3026624"/>
            <a:ext cx="11014139" cy="3150452"/>
          </a:xfrm>
          <a:prstGeom prst="rect">
            <a:avLst/>
          </a:prstGeom>
        </p:spPr>
      </p:pic>
      <p:sp>
        <p:nvSpPr>
          <p:cNvPr id="5" name="CuadroTexto 4">
            <a:extLst>
              <a:ext uri="{FF2B5EF4-FFF2-40B4-BE49-F238E27FC236}">
                <a16:creationId xmlns:a16="http://schemas.microsoft.com/office/drawing/2014/main" id="{D258D44E-A15A-319C-6039-03EEAF2A3052}"/>
              </a:ext>
            </a:extLst>
          </p:cNvPr>
          <p:cNvSpPr txBox="1"/>
          <p:nvPr/>
        </p:nvSpPr>
        <p:spPr>
          <a:xfrm>
            <a:off x="0" y="687522"/>
            <a:ext cx="12192000" cy="2339102"/>
          </a:xfrm>
          <a:prstGeom prst="rect">
            <a:avLst/>
          </a:prstGeom>
          <a:noFill/>
        </p:spPr>
        <p:txBody>
          <a:bodyPr wrap="square">
            <a:spAutoFit/>
          </a:bodyPr>
          <a:lstStyle/>
          <a:p>
            <a:pPr>
              <a:buNone/>
            </a:pPr>
            <a:r>
              <a:rPr lang="es-MX" sz="2000" b="1" dirty="0">
                <a:solidFill>
                  <a:srgbClr val="FF931E"/>
                </a:solidFill>
                <a:latin typeface="Verdana" panose="020B0604030504040204" pitchFamily="34" charset="0"/>
                <a:ea typeface="Verdana" panose="020B0604030504040204" pitchFamily="34" charset="0"/>
              </a:rPr>
              <a:t>PERFIL DE LA VÍA CICLOPEATONAL</a:t>
            </a:r>
          </a:p>
          <a:p>
            <a:pPr>
              <a:buNone/>
            </a:pPr>
            <a:endParaRPr lang="es-MX" b="1" dirty="0">
              <a:solidFill>
                <a:srgbClr val="FF931E"/>
              </a:solidFill>
              <a:latin typeface="Verdana" panose="020B0604030504040204" pitchFamily="34" charset="0"/>
              <a:ea typeface="Verdana" panose="020B0604030504040204" pitchFamily="34" charset="0"/>
            </a:endParaRPr>
          </a:p>
          <a:p>
            <a:pPr algn="just">
              <a:buNone/>
            </a:pPr>
            <a:r>
              <a:rPr lang="es-MX" dirty="0">
                <a:latin typeface="Verdana" panose="020B0604030504040204" pitchFamily="34" charset="0"/>
                <a:ea typeface="Verdana" panose="020B0604030504040204" pitchFamily="34" charset="0"/>
              </a:rPr>
              <a:t>- El corredor </a:t>
            </a:r>
            <a:r>
              <a:rPr lang="es-MX" dirty="0" err="1">
                <a:latin typeface="Verdana" panose="020B0604030504040204" pitchFamily="34" charset="0"/>
                <a:ea typeface="Verdana" panose="020B0604030504040204" pitchFamily="34" charset="0"/>
              </a:rPr>
              <a:t>ciclopeatonal</a:t>
            </a:r>
            <a:r>
              <a:rPr lang="es-MX" dirty="0">
                <a:latin typeface="Verdana" panose="020B0604030504040204" pitchFamily="34" charset="0"/>
                <a:ea typeface="Verdana" panose="020B0604030504040204" pitchFamily="34" charset="0"/>
              </a:rPr>
              <a:t> se desarrolla inicialmente adosado a la vía vehicular</a:t>
            </a:r>
          </a:p>
          <a:p>
            <a:pPr marL="285750" indent="-285750" algn="just">
              <a:buFontTx/>
              <a:buChar char="-"/>
            </a:pPr>
            <a:r>
              <a:rPr lang="es-MX" dirty="0">
                <a:latin typeface="Verdana" panose="020B0604030504040204" pitchFamily="34" charset="0"/>
                <a:ea typeface="Verdana" panose="020B0604030504040204" pitchFamily="34" charset="0"/>
              </a:rPr>
              <a:t>Separador tipo New Jersey, y al llegar a la plataforma del muelle continúa como un trazado independiente y perimetral que circunscribe la infraestructura portuaria. </a:t>
            </a:r>
          </a:p>
          <a:p>
            <a:pPr marL="285750" indent="-285750" algn="just">
              <a:buFontTx/>
              <a:buChar char="-"/>
            </a:pPr>
            <a:r>
              <a:rPr lang="es-MX" dirty="0">
                <a:latin typeface="Verdana" panose="020B0604030504040204" pitchFamily="34" charset="0"/>
                <a:ea typeface="Verdana" panose="020B0604030504040204" pitchFamily="34" charset="0"/>
              </a:rPr>
              <a:t>Presenta un perfil prácticamente plano, con pendiente máxima del 3,76 %, y una sección transversal de 4,10 m (2,60 m para ciclistas y 1,50 m para peatones), conforme a la Guía de </a:t>
            </a:r>
            <a:r>
              <a:rPr lang="es-MX" dirty="0" err="1">
                <a:latin typeface="Verdana" panose="020B0604030504040204" pitchFamily="34" charset="0"/>
                <a:ea typeface="Verdana" panose="020B0604030504040204" pitchFamily="34" charset="0"/>
              </a:rPr>
              <a:t>Cicloinfraestructura</a:t>
            </a:r>
            <a:r>
              <a:rPr lang="es-MX" dirty="0">
                <a:latin typeface="Verdana" panose="020B0604030504040204" pitchFamily="34" charset="0"/>
                <a:ea typeface="Verdana" panose="020B0604030504040204" pitchFamily="34" charset="0"/>
              </a:rPr>
              <a:t> para Ciudades Colombianas.</a:t>
            </a:r>
            <a:endParaRPr lang="es-MX" dirty="0">
              <a:solidFill>
                <a:srgbClr val="FF931E"/>
              </a:solidFill>
              <a:latin typeface="Verdana" panose="020B0604030504040204" pitchFamily="34" charset="0"/>
              <a:ea typeface="Verdana" panose="020B0604030504040204" pitchFamily="34" charset="0"/>
            </a:endParaRPr>
          </a:p>
        </p:txBody>
      </p:sp>
      <p:sp>
        <p:nvSpPr>
          <p:cNvPr id="8" name="Título 1">
            <a:extLst>
              <a:ext uri="{FF2B5EF4-FFF2-40B4-BE49-F238E27FC236}">
                <a16:creationId xmlns:a16="http://schemas.microsoft.com/office/drawing/2014/main" id="{1CF7DF39-2D46-45A0-B2C3-B644050B520D}"/>
              </a:ext>
            </a:extLst>
          </p:cNvPr>
          <p:cNvSpPr>
            <a:spLocks noGrp="1"/>
          </p:cNvSpPr>
          <p:nvPr>
            <p:ph type="title"/>
          </p:nvPr>
        </p:nvSpPr>
        <p:spPr>
          <a:xfrm>
            <a:off x="0" y="0"/>
            <a:ext cx="12192000" cy="773782"/>
          </a:xfrm>
        </p:spPr>
        <p:txBody>
          <a:bodyPr>
            <a:normAutofit/>
          </a:bodyPr>
          <a:lstStyle/>
          <a:p>
            <a:pPr algn="ctr"/>
            <a:r>
              <a:rPr lang="es-MX" dirty="0"/>
              <a:t>DISEÑO VÍA CICLOPEATONAL</a:t>
            </a:r>
          </a:p>
        </p:txBody>
      </p:sp>
    </p:spTree>
    <p:extLst>
      <p:ext uri="{BB962C8B-B14F-4D97-AF65-F5344CB8AC3E}">
        <p14:creationId xmlns:p14="http://schemas.microsoft.com/office/powerpoint/2010/main" val="216172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12187-AAA1-D47F-8B76-6A014D887A40}"/>
            </a:ext>
          </a:extLst>
        </p:cNvPr>
        <p:cNvGrpSpPr/>
        <p:nvPr/>
      </p:nvGrpSpPr>
      <p:grpSpPr>
        <a:xfrm>
          <a:off x="0" y="0"/>
          <a:ext cx="0" cy="0"/>
          <a:chOff x="0" y="0"/>
          <a:chExt cx="0" cy="0"/>
        </a:xfrm>
      </p:grpSpPr>
      <p:sp>
        <p:nvSpPr>
          <p:cNvPr id="7" name="Título 1">
            <a:extLst>
              <a:ext uri="{FF2B5EF4-FFF2-40B4-BE49-F238E27FC236}">
                <a16:creationId xmlns:a16="http://schemas.microsoft.com/office/drawing/2014/main" id="{DD6967FC-78D7-C0B8-A6F4-F4B15B76E8EC}"/>
              </a:ext>
            </a:extLst>
          </p:cNvPr>
          <p:cNvSpPr>
            <a:spLocks noGrp="1"/>
          </p:cNvSpPr>
          <p:nvPr>
            <p:ph type="title"/>
          </p:nvPr>
        </p:nvSpPr>
        <p:spPr>
          <a:xfrm>
            <a:off x="0" y="0"/>
            <a:ext cx="12192000" cy="773782"/>
          </a:xfrm>
        </p:spPr>
        <p:txBody>
          <a:bodyPr>
            <a:normAutofit/>
          </a:bodyPr>
          <a:lstStyle/>
          <a:p>
            <a:pPr algn="ctr"/>
            <a:r>
              <a:rPr lang="es-MX" dirty="0"/>
              <a:t>DISEÑO GEOMÉTRICO PLATAFORMA </a:t>
            </a:r>
          </a:p>
        </p:txBody>
      </p:sp>
      <p:pic>
        <p:nvPicPr>
          <p:cNvPr id="11" name="Imagen 10" descr="Gráfico&#10;&#10;El contenido generado por IA puede ser incorrecto.">
            <a:extLst>
              <a:ext uri="{FF2B5EF4-FFF2-40B4-BE49-F238E27FC236}">
                <a16:creationId xmlns:a16="http://schemas.microsoft.com/office/drawing/2014/main" id="{AEA451C5-22B4-BC5A-6A41-D88BA017571D}"/>
              </a:ext>
            </a:extLst>
          </p:cNvPr>
          <p:cNvPicPr>
            <a:picLocks noChangeAspect="1"/>
          </p:cNvPicPr>
          <p:nvPr/>
        </p:nvPicPr>
        <p:blipFill>
          <a:blip r:embed="rId3"/>
          <a:stretch>
            <a:fillRect/>
          </a:stretch>
        </p:blipFill>
        <p:spPr>
          <a:xfrm>
            <a:off x="63086" y="4536970"/>
            <a:ext cx="5470905" cy="1766868"/>
          </a:xfrm>
          <a:prstGeom prst="rect">
            <a:avLst/>
          </a:prstGeom>
        </p:spPr>
      </p:pic>
      <p:sp>
        <p:nvSpPr>
          <p:cNvPr id="2" name="CuadroTexto 1">
            <a:extLst>
              <a:ext uri="{FF2B5EF4-FFF2-40B4-BE49-F238E27FC236}">
                <a16:creationId xmlns:a16="http://schemas.microsoft.com/office/drawing/2014/main" id="{E6B104DE-FD23-41C1-9288-2AF720EAC7FC}"/>
              </a:ext>
            </a:extLst>
          </p:cNvPr>
          <p:cNvSpPr txBox="1"/>
          <p:nvPr/>
        </p:nvSpPr>
        <p:spPr>
          <a:xfrm>
            <a:off x="3822274" y="4032664"/>
            <a:ext cx="5126300" cy="369332"/>
          </a:xfrm>
          <a:prstGeom prst="rect">
            <a:avLst/>
          </a:prstGeom>
          <a:noFill/>
        </p:spPr>
        <p:txBody>
          <a:bodyPr wrap="square" rtlCol="0">
            <a:spAutoFit/>
          </a:bodyPr>
          <a:lstStyle/>
          <a:p>
            <a:r>
              <a:rPr lang="es-MX" dirty="0"/>
              <a:t>Planta plataforma cargue y almacenamiento muelle.</a:t>
            </a:r>
            <a:endParaRPr lang="es-CO" dirty="0"/>
          </a:p>
        </p:txBody>
      </p:sp>
      <p:pic>
        <p:nvPicPr>
          <p:cNvPr id="8" name="Imagen 7">
            <a:extLst>
              <a:ext uri="{FF2B5EF4-FFF2-40B4-BE49-F238E27FC236}">
                <a16:creationId xmlns:a16="http://schemas.microsoft.com/office/drawing/2014/main" id="{1F8A1678-370F-4E61-B1CC-3D43399584A4}"/>
              </a:ext>
            </a:extLst>
          </p:cNvPr>
          <p:cNvPicPr/>
          <p:nvPr/>
        </p:nvPicPr>
        <p:blipFill rotWithShape="1">
          <a:blip r:embed="rId4"/>
          <a:srcRect l="71009" b="8057"/>
          <a:stretch/>
        </p:blipFill>
        <p:spPr>
          <a:xfrm rot="15932046">
            <a:off x="4339676" y="-343518"/>
            <a:ext cx="3321057" cy="5329098"/>
          </a:xfrm>
          <a:prstGeom prst="rect">
            <a:avLst/>
          </a:prstGeom>
          <a:ln>
            <a:noFill/>
          </a:ln>
        </p:spPr>
      </p:pic>
      <p:pic>
        <p:nvPicPr>
          <p:cNvPr id="9" name="Imagen 8" descr="Tabla&#10;&#10;El contenido generado por IA puede ser incorrecto.">
            <a:extLst>
              <a:ext uri="{FF2B5EF4-FFF2-40B4-BE49-F238E27FC236}">
                <a16:creationId xmlns:a16="http://schemas.microsoft.com/office/drawing/2014/main" id="{85F7C0B1-E7B3-AADA-576C-6C9D72B2E334}"/>
              </a:ext>
            </a:extLst>
          </p:cNvPr>
          <p:cNvPicPr>
            <a:picLocks noChangeAspect="1"/>
          </p:cNvPicPr>
          <p:nvPr/>
        </p:nvPicPr>
        <p:blipFill>
          <a:blip r:embed="rId5"/>
          <a:stretch>
            <a:fillRect/>
          </a:stretch>
        </p:blipFill>
        <p:spPr>
          <a:xfrm>
            <a:off x="5831321" y="4699894"/>
            <a:ext cx="6360679" cy="1441020"/>
          </a:xfrm>
          <a:prstGeom prst="rect">
            <a:avLst/>
          </a:prstGeom>
        </p:spPr>
      </p:pic>
    </p:spTree>
    <p:extLst>
      <p:ext uri="{BB962C8B-B14F-4D97-AF65-F5344CB8AC3E}">
        <p14:creationId xmlns:p14="http://schemas.microsoft.com/office/powerpoint/2010/main" val="1921822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1B25-73E2-8D56-2F53-6949A2F919C4}"/>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F8A4CA4-7F83-8594-8DC8-089FEEDC0503}"/>
              </a:ext>
            </a:extLst>
          </p:cNvPr>
          <p:cNvSpPr txBox="1"/>
          <p:nvPr/>
        </p:nvSpPr>
        <p:spPr>
          <a:xfrm>
            <a:off x="345057" y="628317"/>
            <a:ext cx="11661517" cy="1107996"/>
          </a:xfrm>
          <a:prstGeom prst="rect">
            <a:avLst/>
          </a:prstGeom>
          <a:noFill/>
        </p:spPr>
        <p:txBody>
          <a:bodyPr wrap="square">
            <a:spAutoFit/>
          </a:bodyPr>
          <a:lstStyle/>
          <a:p>
            <a:pPr algn="just">
              <a:spcBef>
                <a:spcPts val="600"/>
              </a:spcBef>
              <a:spcAft>
                <a:spcPts val="600"/>
              </a:spcAft>
            </a:pPr>
            <a:r>
              <a:rPr lang="es-CO" sz="2000" b="1" dirty="0">
                <a:solidFill>
                  <a:srgbClr val="FF931E"/>
                </a:solidFill>
                <a:latin typeface="Verdana" panose="020B0604030504040204" pitchFamily="34" charset="0"/>
                <a:ea typeface="Verdana" panose="020B0604030504040204" pitchFamily="34" charset="0"/>
                <a:cs typeface="Arial" panose="020B0604020202020204" pitchFamily="34" charset="0"/>
              </a:rPr>
              <a:t>PLATAFORMA</a:t>
            </a:r>
          </a:p>
          <a:p>
            <a:pPr algn="just">
              <a:spcBef>
                <a:spcPts val="600"/>
              </a:spcBef>
              <a:spcAft>
                <a:spcPts val="600"/>
              </a:spcAft>
              <a:buNone/>
            </a:pPr>
            <a:r>
              <a:rPr lang="es-CO" dirty="0">
                <a:effectLst/>
                <a:latin typeface="Verdana" panose="020B0604030504040204" pitchFamily="34" charset="0"/>
                <a:ea typeface="Verdana" panose="020B0604030504040204" pitchFamily="34" charset="0"/>
                <a:cs typeface="Arial" panose="020B0604020202020204" pitchFamily="34" charset="0"/>
              </a:rPr>
              <a:t>La plataforma </a:t>
            </a:r>
            <a:r>
              <a:rPr lang="es-CO" dirty="0">
                <a:latin typeface="Verdana" panose="020B0604030504040204" pitchFamily="34" charset="0"/>
                <a:ea typeface="Verdana" panose="020B0604030504040204" pitchFamily="34" charset="0"/>
                <a:cs typeface="Arial" panose="020B0604020202020204" pitchFamily="34" charset="0"/>
              </a:rPr>
              <a:t>c</a:t>
            </a:r>
            <a:r>
              <a:rPr lang="es-CO" dirty="0">
                <a:effectLst/>
                <a:latin typeface="Verdana" panose="020B0604030504040204" pitchFamily="34" charset="0"/>
                <a:ea typeface="Verdana" panose="020B0604030504040204" pitchFamily="34" charset="0"/>
                <a:cs typeface="Arial" panose="020B0604020202020204" pitchFamily="34" charset="0"/>
              </a:rPr>
              <a:t>orresponde a un área de 100 * 158 m en terraplén que servirá para almacenamiento. </a:t>
            </a:r>
            <a:endParaRPr lang="es-CO"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20" name="Imagen 19" descr="Gráfico&#10;&#10;El contenido generado por IA puede ser incorrecto.">
            <a:extLst>
              <a:ext uri="{FF2B5EF4-FFF2-40B4-BE49-F238E27FC236}">
                <a16:creationId xmlns:a16="http://schemas.microsoft.com/office/drawing/2014/main" id="{3E5706D5-E9BF-232C-3896-F7C18BA82068}"/>
              </a:ext>
            </a:extLst>
          </p:cNvPr>
          <p:cNvPicPr>
            <a:picLocks noChangeAspect="1"/>
          </p:cNvPicPr>
          <p:nvPr/>
        </p:nvPicPr>
        <p:blipFill>
          <a:blip r:embed="rId3"/>
          <a:stretch>
            <a:fillRect/>
          </a:stretch>
        </p:blipFill>
        <p:spPr>
          <a:xfrm>
            <a:off x="5632134" y="3188825"/>
            <a:ext cx="6130860" cy="2534194"/>
          </a:xfrm>
          <a:prstGeom prst="rect">
            <a:avLst/>
          </a:prstGeom>
        </p:spPr>
      </p:pic>
      <p:sp>
        <p:nvSpPr>
          <p:cNvPr id="22" name="CuadroTexto 21">
            <a:extLst>
              <a:ext uri="{FF2B5EF4-FFF2-40B4-BE49-F238E27FC236}">
                <a16:creationId xmlns:a16="http://schemas.microsoft.com/office/drawing/2014/main" id="{4D4D630C-1054-DD25-C451-FB656E84BE43}"/>
              </a:ext>
            </a:extLst>
          </p:cNvPr>
          <p:cNvSpPr txBox="1"/>
          <p:nvPr/>
        </p:nvSpPr>
        <p:spPr>
          <a:xfrm>
            <a:off x="5632134" y="2080829"/>
            <a:ext cx="6096000" cy="1107996"/>
          </a:xfrm>
          <a:prstGeom prst="rect">
            <a:avLst/>
          </a:prstGeom>
          <a:noFill/>
        </p:spPr>
        <p:txBody>
          <a:bodyPr wrap="square">
            <a:spAutoFit/>
          </a:bodyPr>
          <a:lstStyle/>
          <a:p>
            <a:pPr algn="just">
              <a:spcBef>
                <a:spcPts val="600"/>
              </a:spcBef>
              <a:spcAft>
                <a:spcPts val="600"/>
              </a:spcAft>
              <a:buNone/>
            </a:pPr>
            <a:r>
              <a:rPr lang="es-CO" sz="2000" b="1" dirty="0">
                <a:solidFill>
                  <a:srgbClr val="FF931E"/>
                </a:solidFill>
                <a:effectLst/>
                <a:latin typeface="Verdana" panose="020B0604030504040204" pitchFamily="34" charset="0"/>
                <a:ea typeface="Verdana" panose="020B0604030504040204" pitchFamily="34" charset="0"/>
                <a:cs typeface="Arial" panose="020B0604020202020204" pitchFamily="34" charset="0"/>
              </a:rPr>
              <a:t>VÍA DE ACCESO</a:t>
            </a:r>
          </a:p>
          <a:p>
            <a:pPr algn="just">
              <a:spcBef>
                <a:spcPts val="600"/>
              </a:spcBef>
              <a:spcAft>
                <a:spcPts val="600"/>
              </a:spcAft>
              <a:buNone/>
            </a:pPr>
            <a:r>
              <a:rPr lang="es-CO" dirty="0">
                <a:effectLst/>
                <a:latin typeface="Verdana" panose="020B0604030504040204" pitchFamily="34" charset="0"/>
                <a:ea typeface="Verdana" panose="020B0604030504040204" pitchFamily="34" charset="0"/>
                <a:cs typeface="Arial" panose="020B0604020202020204" pitchFamily="34" charset="0"/>
              </a:rPr>
              <a:t>La vía de acceso </a:t>
            </a:r>
            <a:r>
              <a:rPr lang="es-CO" dirty="0">
                <a:latin typeface="Verdana" panose="020B0604030504040204" pitchFamily="34" charset="0"/>
                <a:ea typeface="Verdana" panose="020B0604030504040204" pitchFamily="34" charset="0"/>
                <a:cs typeface="Arial" panose="020B0604020202020204" pitchFamily="34" charset="0"/>
              </a:rPr>
              <a:t>s</a:t>
            </a:r>
            <a:r>
              <a:rPr lang="es-CO" dirty="0">
                <a:effectLst/>
                <a:latin typeface="Verdana" panose="020B0604030504040204" pitchFamily="34" charset="0"/>
                <a:ea typeface="Verdana" panose="020B0604030504040204" pitchFamily="34" charset="0"/>
                <a:cs typeface="Arial" panose="020B0604020202020204" pitchFamily="34" charset="0"/>
              </a:rPr>
              <a:t>e trata de una vía de 390 m de longitud en terraplén. </a:t>
            </a:r>
            <a:endParaRPr lang="es-CO"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6" name="Título 1">
            <a:extLst>
              <a:ext uri="{FF2B5EF4-FFF2-40B4-BE49-F238E27FC236}">
                <a16:creationId xmlns:a16="http://schemas.microsoft.com/office/drawing/2014/main" id="{0A46FDBD-B3AA-FBF3-BDCF-7A315A62AA2E}"/>
              </a:ext>
            </a:extLst>
          </p:cNvPr>
          <p:cNvSpPr>
            <a:spLocks noGrp="1"/>
          </p:cNvSpPr>
          <p:nvPr>
            <p:ph type="title"/>
          </p:nvPr>
        </p:nvSpPr>
        <p:spPr>
          <a:xfrm>
            <a:off x="0" y="0"/>
            <a:ext cx="12192000" cy="773782"/>
          </a:xfrm>
        </p:spPr>
        <p:txBody>
          <a:bodyPr>
            <a:normAutofit/>
          </a:bodyPr>
          <a:lstStyle/>
          <a:p>
            <a:pPr algn="ctr"/>
            <a:r>
              <a:rPr lang="es-MX" dirty="0"/>
              <a:t>ESTUDIO DE GEOTECNIA</a:t>
            </a:r>
            <a:endParaRPr lang="es-CO" dirty="0"/>
          </a:p>
        </p:txBody>
      </p:sp>
      <p:pic>
        <p:nvPicPr>
          <p:cNvPr id="8" name="Imagen 7">
            <a:extLst>
              <a:ext uri="{FF2B5EF4-FFF2-40B4-BE49-F238E27FC236}">
                <a16:creationId xmlns:a16="http://schemas.microsoft.com/office/drawing/2014/main" id="{BC6831D3-85D1-43CB-8DC6-EE8B4358E385}"/>
              </a:ext>
            </a:extLst>
          </p:cNvPr>
          <p:cNvPicPr>
            <a:picLocks noChangeAspect="1"/>
          </p:cNvPicPr>
          <p:nvPr/>
        </p:nvPicPr>
        <p:blipFill>
          <a:blip r:embed="rId4"/>
          <a:stretch>
            <a:fillRect/>
          </a:stretch>
        </p:blipFill>
        <p:spPr>
          <a:xfrm>
            <a:off x="429006" y="1792061"/>
            <a:ext cx="4801362" cy="4437622"/>
          </a:xfrm>
          <a:prstGeom prst="rect">
            <a:avLst/>
          </a:prstGeom>
        </p:spPr>
      </p:pic>
    </p:spTree>
    <p:extLst>
      <p:ext uri="{BB962C8B-B14F-4D97-AF65-F5344CB8AC3E}">
        <p14:creationId xmlns:p14="http://schemas.microsoft.com/office/powerpoint/2010/main" val="2107155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17CF-A85B-E0A9-3E82-4C353C49F36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5B2D59D-9D42-DFEE-6AC8-857E8DA19A5F}"/>
              </a:ext>
            </a:extLst>
          </p:cNvPr>
          <p:cNvSpPr txBox="1"/>
          <p:nvPr/>
        </p:nvSpPr>
        <p:spPr>
          <a:xfrm>
            <a:off x="0" y="724987"/>
            <a:ext cx="5940635" cy="3816429"/>
          </a:xfrm>
          <a:prstGeom prst="rect">
            <a:avLst/>
          </a:prstGeom>
        </p:spPr>
        <p:txBody>
          <a:bodyPr wrap="square">
            <a:spAutoFit/>
          </a:bodyPr>
          <a:lstStyle>
            <a:defPPr>
              <a:defRPr lang="es-CO"/>
            </a:defPPr>
            <a:lvl1pPr marL="285750" indent="-285750" algn="just">
              <a:buFont typeface="Arial" panose="020B0604020202020204" pitchFamily="34" charset="0"/>
              <a:buChar char="•"/>
              <a:defRPr sz="2400"/>
            </a:lvl1pPr>
          </a:lstStyle>
          <a:p>
            <a:pPr marL="0" indent="0">
              <a:buNone/>
            </a:pPr>
            <a:r>
              <a:rPr lang="es-MX" sz="1800" b="1" dirty="0">
                <a:solidFill>
                  <a:srgbClr val="FF931E"/>
                </a:solidFill>
                <a:latin typeface="Verdana" panose="020B0604030504040204" pitchFamily="34" charset="0"/>
                <a:ea typeface="Verdana" panose="020B0604030504040204" pitchFamily="34" charset="0"/>
              </a:rPr>
              <a:t>TERRAPLÉN VÍA DE ACCESO Y PLATAFORMA</a:t>
            </a:r>
            <a:endParaRPr lang="es-CO" sz="1800" b="1" dirty="0">
              <a:solidFill>
                <a:srgbClr val="FF931E"/>
              </a:solidFill>
              <a:latin typeface="Verdana" panose="020B0604030504040204" pitchFamily="34" charset="0"/>
              <a:ea typeface="Verdana" panose="020B0604030504040204" pitchFamily="34" charset="0"/>
            </a:endParaRPr>
          </a:p>
          <a:p>
            <a:pPr marL="0" indent="0">
              <a:buNone/>
            </a:pPr>
            <a:endParaRPr lang="es-CO" sz="1600" dirty="0">
              <a:latin typeface="Verdana" panose="020B0604030504040204" pitchFamily="34" charset="0"/>
              <a:ea typeface="Verdana" panose="020B0604030504040204" pitchFamily="34" charset="0"/>
            </a:endParaRPr>
          </a:p>
          <a:p>
            <a:pPr>
              <a:buFontTx/>
              <a:buChar char="-"/>
            </a:pPr>
            <a:r>
              <a:rPr lang="es-CO" sz="1600" dirty="0">
                <a:latin typeface="Verdana" panose="020B0604030504040204" pitchFamily="34" charset="0"/>
                <a:ea typeface="Verdana" panose="020B0604030504040204" pitchFamily="34" charset="0"/>
              </a:rPr>
              <a:t>Suelos de baja resistencia y alta compresibilidad.</a:t>
            </a:r>
          </a:p>
          <a:p>
            <a:pPr>
              <a:buFontTx/>
              <a:buChar char="-"/>
            </a:pPr>
            <a:r>
              <a:rPr lang="es-CO" sz="1600" dirty="0">
                <a:latin typeface="Verdana" panose="020B0604030504040204" pitchFamily="34" charset="0"/>
                <a:ea typeface="Verdana" panose="020B0604030504040204" pitchFamily="34" charset="0"/>
              </a:rPr>
              <a:t>Mejoramiento del suelo para el apoyo del terraplén</a:t>
            </a:r>
          </a:p>
          <a:p>
            <a:pPr>
              <a:buFontTx/>
              <a:buChar char="-"/>
            </a:pPr>
            <a:r>
              <a:rPr lang="es-CO" sz="1600" dirty="0">
                <a:latin typeface="Verdana" panose="020B0604030504040204" pitchFamily="34" charset="0"/>
                <a:ea typeface="Verdana" panose="020B0604030504040204" pitchFamily="34" charset="0"/>
              </a:rPr>
              <a:t>Mediante pilotes hincados d=0.15m L=12m</a:t>
            </a:r>
          </a:p>
          <a:p>
            <a:pPr>
              <a:buFontTx/>
              <a:buChar char="-"/>
            </a:pPr>
            <a:r>
              <a:rPr lang="es-CO" sz="1600" dirty="0">
                <a:latin typeface="Verdana" panose="020B0604030504040204" pitchFamily="34" charset="0"/>
                <a:ea typeface="Verdana" panose="020B0604030504040204" pitchFamily="34" charset="0"/>
              </a:rPr>
              <a:t>Colocados en cuadricula 1.0m x 1.0m.</a:t>
            </a:r>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p:txBody>
      </p:sp>
      <p:grpSp>
        <p:nvGrpSpPr>
          <p:cNvPr id="29" name="Group 28">
            <a:extLst>
              <a:ext uri="{FF2B5EF4-FFF2-40B4-BE49-F238E27FC236}">
                <a16:creationId xmlns:a16="http://schemas.microsoft.com/office/drawing/2014/main" id="{46A5F412-1871-9E35-0908-1CF7CC9C496E}"/>
              </a:ext>
            </a:extLst>
          </p:cNvPr>
          <p:cNvGrpSpPr/>
          <p:nvPr/>
        </p:nvGrpSpPr>
        <p:grpSpPr>
          <a:xfrm>
            <a:off x="550457" y="2407353"/>
            <a:ext cx="4681612" cy="3415692"/>
            <a:chOff x="839773" y="2334810"/>
            <a:chExt cx="5230827" cy="3707190"/>
          </a:xfrm>
        </p:grpSpPr>
        <p:pic>
          <p:nvPicPr>
            <p:cNvPr id="7" name="Imagen 6" descr="Diagrama&#10;&#10;El contenido generado por IA puede ser incorrecto.">
              <a:extLst>
                <a:ext uri="{FF2B5EF4-FFF2-40B4-BE49-F238E27FC236}">
                  <a16:creationId xmlns:a16="http://schemas.microsoft.com/office/drawing/2014/main" id="{8EC01052-5D60-8298-5FFB-9DB796BFFF00}"/>
                </a:ext>
              </a:extLst>
            </p:cNvPr>
            <p:cNvPicPr>
              <a:picLocks noChangeAspect="1"/>
            </p:cNvPicPr>
            <p:nvPr/>
          </p:nvPicPr>
          <p:blipFill>
            <a:blip r:embed="rId3"/>
            <a:stretch>
              <a:fillRect/>
            </a:stretch>
          </p:blipFill>
          <p:spPr>
            <a:xfrm>
              <a:off x="839773" y="2334810"/>
              <a:ext cx="5230827" cy="3707190"/>
            </a:xfrm>
            <a:prstGeom prst="rect">
              <a:avLst/>
            </a:prstGeom>
          </p:spPr>
        </p:pic>
        <p:pic>
          <p:nvPicPr>
            <p:cNvPr id="23" name="Picture 22">
              <a:extLst>
                <a:ext uri="{FF2B5EF4-FFF2-40B4-BE49-F238E27FC236}">
                  <a16:creationId xmlns:a16="http://schemas.microsoft.com/office/drawing/2014/main" id="{7B4959F2-BBF8-3919-6033-D8455C1D3F7E}"/>
                </a:ext>
              </a:extLst>
            </p:cNvPr>
            <p:cNvPicPr>
              <a:picLocks noChangeAspect="1"/>
            </p:cNvPicPr>
            <p:nvPr/>
          </p:nvPicPr>
          <p:blipFill>
            <a:blip r:embed="rId4"/>
            <a:stretch>
              <a:fillRect/>
            </a:stretch>
          </p:blipFill>
          <p:spPr>
            <a:xfrm>
              <a:off x="4181474" y="4157663"/>
              <a:ext cx="423863" cy="1300163"/>
            </a:xfrm>
            <a:prstGeom prst="rect">
              <a:avLst/>
            </a:prstGeom>
          </p:spPr>
        </p:pic>
        <p:pic>
          <p:nvPicPr>
            <p:cNvPr id="24" name="Picture 23">
              <a:extLst>
                <a:ext uri="{FF2B5EF4-FFF2-40B4-BE49-F238E27FC236}">
                  <a16:creationId xmlns:a16="http://schemas.microsoft.com/office/drawing/2014/main" id="{C50D3F39-D307-FF87-36C8-A92C7DF91CE7}"/>
                </a:ext>
              </a:extLst>
            </p:cNvPr>
            <p:cNvPicPr>
              <a:picLocks noChangeAspect="1"/>
            </p:cNvPicPr>
            <p:nvPr/>
          </p:nvPicPr>
          <p:blipFill>
            <a:blip r:embed="rId4"/>
            <a:stretch>
              <a:fillRect/>
            </a:stretch>
          </p:blipFill>
          <p:spPr>
            <a:xfrm>
              <a:off x="2238374" y="4153927"/>
              <a:ext cx="423863" cy="1300163"/>
            </a:xfrm>
            <a:prstGeom prst="rect">
              <a:avLst/>
            </a:prstGeom>
          </p:spPr>
        </p:pic>
        <p:pic>
          <p:nvPicPr>
            <p:cNvPr id="25" name="Picture 4" descr="pilote de compactación – El blog de Víctor Yepes">
              <a:extLst>
                <a:ext uri="{FF2B5EF4-FFF2-40B4-BE49-F238E27FC236}">
                  <a16:creationId xmlns:a16="http://schemas.microsoft.com/office/drawing/2014/main" id="{57CFA262-9A77-F3FC-A8AB-96FC2F89E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593" t="3518" r="23629" b="2443"/>
            <a:stretch>
              <a:fillRect/>
            </a:stretch>
          </p:blipFill>
          <p:spPr bwMode="auto">
            <a:xfrm>
              <a:off x="3898900" y="4160441"/>
              <a:ext cx="196850" cy="13001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ilote de compactación – El blog de Víctor Yepes">
              <a:extLst>
                <a:ext uri="{FF2B5EF4-FFF2-40B4-BE49-F238E27FC236}">
                  <a16:creationId xmlns:a16="http://schemas.microsoft.com/office/drawing/2014/main" id="{244726DA-429D-1396-DA4B-CAF9F27179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593" t="3518" r="23629" b="2443"/>
            <a:stretch>
              <a:fillRect/>
            </a:stretch>
          </p:blipFill>
          <p:spPr bwMode="auto">
            <a:xfrm>
              <a:off x="3517900" y="4154091"/>
              <a:ext cx="196850" cy="13001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pilote de compactación – El blog de Víctor Yepes">
              <a:extLst>
                <a:ext uri="{FF2B5EF4-FFF2-40B4-BE49-F238E27FC236}">
                  <a16:creationId xmlns:a16="http://schemas.microsoft.com/office/drawing/2014/main" id="{D26C077B-9BA7-12EC-1DF6-F0FB8E3F4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593" t="3518" r="23629" b="2443"/>
            <a:stretch>
              <a:fillRect/>
            </a:stretch>
          </p:blipFill>
          <p:spPr bwMode="auto">
            <a:xfrm>
              <a:off x="3138488" y="4153924"/>
              <a:ext cx="196850" cy="13001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pilote de compactación – El blog de Víctor Yepes">
              <a:extLst>
                <a:ext uri="{FF2B5EF4-FFF2-40B4-BE49-F238E27FC236}">
                  <a16:creationId xmlns:a16="http://schemas.microsoft.com/office/drawing/2014/main" id="{FFBCD07C-2058-14E3-1F12-A4C10B0341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593" t="3518" r="23629" b="2443"/>
            <a:stretch>
              <a:fillRect/>
            </a:stretch>
          </p:blipFill>
          <p:spPr bwMode="auto">
            <a:xfrm>
              <a:off x="2752726" y="4153925"/>
              <a:ext cx="196850" cy="13001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ítulo 1">
            <a:extLst>
              <a:ext uri="{FF2B5EF4-FFF2-40B4-BE49-F238E27FC236}">
                <a16:creationId xmlns:a16="http://schemas.microsoft.com/office/drawing/2014/main" id="{CCA3C773-6EDD-849E-866C-A84C9140CB60}"/>
              </a:ext>
            </a:extLst>
          </p:cNvPr>
          <p:cNvSpPr>
            <a:spLocks noGrp="1"/>
          </p:cNvSpPr>
          <p:nvPr>
            <p:ph type="title"/>
          </p:nvPr>
        </p:nvSpPr>
        <p:spPr>
          <a:xfrm>
            <a:off x="0" y="0"/>
            <a:ext cx="12192000" cy="773782"/>
          </a:xfrm>
        </p:spPr>
        <p:txBody>
          <a:bodyPr>
            <a:normAutofit/>
          </a:bodyPr>
          <a:lstStyle/>
          <a:p>
            <a:pPr algn="ctr"/>
            <a:r>
              <a:rPr lang="es-MX" dirty="0"/>
              <a:t>ESTUDIO DE GEOTECNIA</a:t>
            </a:r>
            <a:endParaRPr lang="es-CO" dirty="0"/>
          </a:p>
        </p:txBody>
      </p:sp>
      <p:sp>
        <p:nvSpPr>
          <p:cNvPr id="13" name="CuadroTexto 12">
            <a:extLst>
              <a:ext uri="{FF2B5EF4-FFF2-40B4-BE49-F238E27FC236}">
                <a16:creationId xmlns:a16="http://schemas.microsoft.com/office/drawing/2014/main" id="{722D3AFD-4DA2-4DC0-890A-8CDA133D4ACC}"/>
              </a:ext>
            </a:extLst>
          </p:cNvPr>
          <p:cNvSpPr txBox="1"/>
          <p:nvPr/>
        </p:nvSpPr>
        <p:spPr>
          <a:xfrm>
            <a:off x="5982884" y="724987"/>
            <a:ext cx="6166866" cy="4832092"/>
          </a:xfrm>
          <a:prstGeom prst="rect">
            <a:avLst/>
          </a:prstGeom>
        </p:spPr>
        <p:txBody>
          <a:bodyPr wrap="square">
            <a:spAutoFit/>
          </a:bodyPr>
          <a:lstStyle>
            <a:defPPr>
              <a:defRPr lang="es-CO"/>
            </a:defPPr>
            <a:lvl1pPr marL="285750" indent="-285750" algn="just">
              <a:buFont typeface="Arial" panose="020B0604020202020204" pitchFamily="34" charset="0"/>
              <a:buChar char="•"/>
              <a:defRPr sz="2400"/>
            </a:lvl1pPr>
          </a:lstStyle>
          <a:p>
            <a:pPr marL="0" indent="0">
              <a:buNone/>
            </a:pPr>
            <a:r>
              <a:rPr lang="es-MX" sz="1800" b="1" dirty="0">
                <a:solidFill>
                  <a:srgbClr val="FF931E"/>
                </a:solidFill>
                <a:latin typeface="Verdana" panose="020B0604030504040204" pitchFamily="34" charset="0"/>
                <a:ea typeface="Verdana" panose="020B0604030504040204" pitchFamily="34" charset="0"/>
              </a:rPr>
              <a:t>PASARELA VEHICULAR</a:t>
            </a:r>
          </a:p>
          <a:p>
            <a:pPr marL="0" indent="0">
              <a:buNone/>
            </a:pPr>
            <a:endParaRPr lang="es-MX" sz="1600" dirty="0">
              <a:latin typeface="Verdana" panose="020B0604030504040204" pitchFamily="34" charset="0"/>
              <a:ea typeface="Verdana" panose="020B0604030504040204" pitchFamily="34" charset="0"/>
            </a:endParaRPr>
          </a:p>
          <a:p>
            <a:pPr marL="0" indent="0">
              <a:buNone/>
            </a:pPr>
            <a:r>
              <a:rPr lang="es-MX" sz="1600" dirty="0">
                <a:latin typeface="Verdana" panose="020B0604030504040204" pitchFamily="34" charset="0"/>
                <a:ea typeface="Verdana" panose="020B0604030504040204" pitchFamily="34" charset="0"/>
              </a:rPr>
              <a:t>- Malas condiciones de resistencia de los suelos superficiales.</a:t>
            </a:r>
          </a:p>
          <a:p>
            <a:pPr>
              <a:buFontTx/>
              <a:buChar char="-"/>
            </a:pPr>
            <a:r>
              <a:rPr lang="es-MX" sz="1600" dirty="0">
                <a:latin typeface="Verdana" panose="020B0604030504040204" pitchFamily="34" charset="0"/>
                <a:ea typeface="Verdana" panose="020B0604030504040204" pitchFamily="34" charset="0"/>
              </a:rPr>
              <a:t>Cimentación de la pasarela vehicular será con pilotes  de concreto hincados de sección cuadrada. </a:t>
            </a:r>
          </a:p>
          <a:p>
            <a:pPr>
              <a:buFontTx/>
              <a:buChar char="-"/>
            </a:pPr>
            <a:r>
              <a:rPr lang="es-MX" sz="1600" dirty="0">
                <a:latin typeface="Verdana" panose="020B0604030504040204" pitchFamily="34" charset="0"/>
                <a:ea typeface="Verdana" panose="020B0604030504040204" pitchFamily="34" charset="0"/>
              </a:rPr>
              <a:t>La longitud mínima de los pilotes para el apoyo fijo del lado tierra es de 9.0 m y para el apoyo flotante del lado agua será de 11.0 m.</a:t>
            </a:r>
          </a:p>
          <a:p>
            <a:pPr marL="0" indent="0">
              <a:buNone/>
            </a:pPr>
            <a:endParaRPr lang="es-MX" sz="1600" dirty="0">
              <a:latin typeface="Verdana" panose="020B0604030504040204" pitchFamily="34" charset="0"/>
              <a:ea typeface="Verdana" panose="020B0604030504040204" pitchFamily="34" charset="0"/>
            </a:endParaRPr>
          </a:p>
          <a:p>
            <a:pPr marL="0" indent="0">
              <a:buNone/>
            </a:pPr>
            <a:r>
              <a:rPr lang="es-MX" sz="1800" b="1" dirty="0">
                <a:solidFill>
                  <a:srgbClr val="FF931E"/>
                </a:solidFill>
                <a:latin typeface="Verdana" panose="020B0604030504040204" pitchFamily="34" charset="0"/>
                <a:ea typeface="Verdana" panose="020B0604030504040204" pitchFamily="34" charset="0"/>
              </a:rPr>
              <a:t>PASARELA PEATONAL Y MUELLE</a:t>
            </a:r>
          </a:p>
          <a:p>
            <a:pPr marL="0" indent="0">
              <a:buNone/>
            </a:pPr>
            <a:endParaRPr lang="es-MX" sz="1600" dirty="0">
              <a:latin typeface="Verdana" panose="020B0604030504040204" pitchFamily="34" charset="0"/>
              <a:ea typeface="Verdana" panose="020B0604030504040204" pitchFamily="34" charset="0"/>
            </a:endParaRPr>
          </a:p>
          <a:p>
            <a:pPr marL="0" indent="0">
              <a:buNone/>
            </a:pPr>
            <a:r>
              <a:rPr lang="es-MX" sz="1600" dirty="0">
                <a:latin typeface="Verdana" panose="020B0604030504040204" pitchFamily="34" charset="0"/>
                <a:ea typeface="Verdana" panose="020B0604030504040204" pitchFamily="34" charset="0"/>
              </a:rPr>
              <a:t>- Condiciones de cimentación similares a pasarela vehicular.</a:t>
            </a:r>
          </a:p>
          <a:p>
            <a:pPr>
              <a:buFontTx/>
              <a:buChar char="-"/>
            </a:pPr>
            <a:r>
              <a:rPr lang="es-MX" sz="1600" dirty="0">
                <a:latin typeface="Verdana" panose="020B0604030504040204" pitchFamily="34" charset="0"/>
                <a:ea typeface="Verdana" panose="020B0604030504040204" pitchFamily="34" charset="0"/>
              </a:rPr>
              <a:t>El muelle y la pasarela peatonal cuentan con elementos verticales con tubos de acero de 0.90 m de diámetro que sirven como guía del apoyo flotante. </a:t>
            </a:r>
          </a:p>
          <a:p>
            <a:pPr>
              <a:buFontTx/>
              <a:buChar char="-"/>
            </a:pPr>
            <a:r>
              <a:rPr lang="es-MX" sz="1600" dirty="0">
                <a:latin typeface="Verdana" panose="020B0604030504040204" pitchFamily="34" charset="0"/>
                <a:ea typeface="Verdana" panose="020B0604030504040204" pitchFamily="34" charset="0"/>
              </a:rPr>
              <a:t>La profundidad mínima de estos elementos es de 11.0 m</a:t>
            </a:r>
            <a:r>
              <a:rPr lang="es-MX" sz="1600" dirty="0"/>
              <a:t>.</a:t>
            </a:r>
          </a:p>
        </p:txBody>
      </p:sp>
    </p:spTree>
    <p:extLst>
      <p:ext uri="{BB962C8B-B14F-4D97-AF65-F5344CB8AC3E}">
        <p14:creationId xmlns:p14="http://schemas.microsoft.com/office/powerpoint/2010/main" val="639987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0AC4B-5E7F-1576-8059-6FA669A4741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CF928A7-2C97-A69A-A766-4CBB15285FE0}"/>
              </a:ext>
            </a:extLst>
          </p:cNvPr>
          <p:cNvSpPr txBox="1"/>
          <p:nvPr/>
        </p:nvSpPr>
        <p:spPr>
          <a:xfrm>
            <a:off x="139339" y="1531510"/>
            <a:ext cx="5032473" cy="707886"/>
          </a:xfrm>
          <a:prstGeom prst="rect">
            <a:avLst/>
          </a:prstGeom>
          <a:noFill/>
        </p:spPr>
        <p:txBody>
          <a:bodyPr wrap="square">
            <a:spAutoFit/>
          </a:bodyPr>
          <a:lstStyle/>
          <a:p>
            <a:pPr algn="just">
              <a:buNone/>
            </a:pPr>
            <a:r>
              <a:rPr lang="es-MX" sz="2000" b="1" dirty="0">
                <a:solidFill>
                  <a:srgbClr val="FF931E"/>
                </a:solidFill>
                <a:latin typeface="Verdana" panose="020B0604030504040204" pitchFamily="34" charset="0"/>
                <a:ea typeface="Verdana" panose="020B0604030504040204" pitchFamily="34" charset="0"/>
              </a:rPr>
              <a:t>PAVIMENTO FLEXIBLE</a:t>
            </a:r>
          </a:p>
          <a:p>
            <a:pPr algn="just">
              <a:buNone/>
            </a:pPr>
            <a:r>
              <a:rPr lang="es-MX" sz="2000" b="1" dirty="0">
                <a:solidFill>
                  <a:srgbClr val="FF931E"/>
                </a:solidFill>
                <a:latin typeface="Verdana" panose="020B0604030504040204" pitchFamily="34" charset="0"/>
                <a:ea typeface="Verdana" panose="020B0604030504040204" pitchFamily="34" charset="0"/>
              </a:rPr>
              <a:t>METODO AASHTO</a:t>
            </a:r>
          </a:p>
        </p:txBody>
      </p:sp>
      <p:pic>
        <p:nvPicPr>
          <p:cNvPr id="5" name="Imagen 4" descr="Texto&#10;&#10;El contenido generado por IA puede ser incorrecto.">
            <a:extLst>
              <a:ext uri="{FF2B5EF4-FFF2-40B4-BE49-F238E27FC236}">
                <a16:creationId xmlns:a16="http://schemas.microsoft.com/office/drawing/2014/main" id="{E6E75C76-13E1-60DD-842B-96B93FF9805B}"/>
              </a:ext>
            </a:extLst>
          </p:cNvPr>
          <p:cNvPicPr>
            <a:picLocks noChangeAspect="1"/>
          </p:cNvPicPr>
          <p:nvPr/>
        </p:nvPicPr>
        <p:blipFill>
          <a:blip r:embed="rId3"/>
          <a:stretch>
            <a:fillRect/>
          </a:stretch>
        </p:blipFill>
        <p:spPr>
          <a:xfrm>
            <a:off x="257442" y="2156316"/>
            <a:ext cx="5032476" cy="1144054"/>
          </a:xfrm>
          <a:prstGeom prst="rect">
            <a:avLst/>
          </a:prstGeom>
        </p:spPr>
      </p:pic>
      <p:sp>
        <p:nvSpPr>
          <p:cNvPr id="11" name="CuadroTexto 10">
            <a:extLst>
              <a:ext uri="{FF2B5EF4-FFF2-40B4-BE49-F238E27FC236}">
                <a16:creationId xmlns:a16="http://schemas.microsoft.com/office/drawing/2014/main" id="{EF3E17B3-3379-4140-0A3C-B8F26D2455F9}"/>
              </a:ext>
            </a:extLst>
          </p:cNvPr>
          <p:cNvSpPr txBox="1"/>
          <p:nvPr/>
        </p:nvSpPr>
        <p:spPr>
          <a:xfrm>
            <a:off x="5467184" y="1525272"/>
            <a:ext cx="5032473" cy="400110"/>
          </a:xfrm>
          <a:prstGeom prst="rect">
            <a:avLst/>
          </a:prstGeom>
          <a:noFill/>
        </p:spPr>
        <p:txBody>
          <a:bodyPr wrap="square">
            <a:spAutoFit/>
          </a:bodyPr>
          <a:lstStyle/>
          <a:p>
            <a:pPr algn="just">
              <a:buNone/>
            </a:pPr>
            <a:r>
              <a:rPr lang="es-MX" sz="2000" b="1" dirty="0">
                <a:solidFill>
                  <a:srgbClr val="FF931E"/>
                </a:solidFill>
                <a:latin typeface="Verdana" panose="020B0604030504040204" pitchFamily="34" charset="0"/>
                <a:ea typeface="Verdana" panose="020B0604030504040204" pitchFamily="34" charset="0"/>
              </a:rPr>
              <a:t>PAVIMENTO CICLORUTA</a:t>
            </a:r>
          </a:p>
        </p:txBody>
      </p:sp>
      <p:sp>
        <p:nvSpPr>
          <p:cNvPr id="12" name="CuadroTexto 11">
            <a:extLst>
              <a:ext uri="{FF2B5EF4-FFF2-40B4-BE49-F238E27FC236}">
                <a16:creationId xmlns:a16="http://schemas.microsoft.com/office/drawing/2014/main" id="{BE1E25A2-D0D4-AA88-FB84-E58157F85C70}"/>
              </a:ext>
            </a:extLst>
          </p:cNvPr>
          <p:cNvSpPr txBox="1"/>
          <p:nvPr/>
        </p:nvSpPr>
        <p:spPr>
          <a:xfrm>
            <a:off x="851641" y="3531303"/>
            <a:ext cx="5032473" cy="400110"/>
          </a:xfrm>
          <a:prstGeom prst="rect">
            <a:avLst/>
          </a:prstGeom>
          <a:noFill/>
        </p:spPr>
        <p:txBody>
          <a:bodyPr wrap="square">
            <a:spAutoFit/>
          </a:bodyPr>
          <a:lstStyle/>
          <a:p>
            <a:pPr algn="just">
              <a:buNone/>
            </a:pPr>
            <a:r>
              <a:rPr lang="es-MX" sz="2000" b="1" dirty="0">
                <a:solidFill>
                  <a:srgbClr val="FF931E"/>
                </a:solidFill>
                <a:latin typeface="Verdana" panose="020B0604030504040204" pitchFamily="34" charset="0"/>
                <a:ea typeface="Verdana" panose="020B0604030504040204" pitchFamily="34" charset="0"/>
              </a:rPr>
              <a:t>PAVIMENTO ANDÉN</a:t>
            </a:r>
          </a:p>
        </p:txBody>
      </p:sp>
      <p:pic>
        <p:nvPicPr>
          <p:cNvPr id="14" name="Imagen 13" descr="Tabla&#10;&#10;El contenido generado por IA puede ser incorrecto.">
            <a:extLst>
              <a:ext uri="{FF2B5EF4-FFF2-40B4-BE49-F238E27FC236}">
                <a16:creationId xmlns:a16="http://schemas.microsoft.com/office/drawing/2014/main" id="{FEED058D-9652-DCDF-8B42-B367C75E00F4}"/>
              </a:ext>
            </a:extLst>
          </p:cNvPr>
          <p:cNvPicPr>
            <a:picLocks noChangeAspect="1"/>
          </p:cNvPicPr>
          <p:nvPr/>
        </p:nvPicPr>
        <p:blipFill>
          <a:blip r:embed="rId4"/>
          <a:stretch>
            <a:fillRect/>
          </a:stretch>
        </p:blipFill>
        <p:spPr>
          <a:xfrm>
            <a:off x="5471115" y="1860299"/>
            <a:ext cx="6350943" cy="1481319"/>
          </a:xfrm>
          <a:prstGeom prst="rect">
            <a:avLst/>
          </a:prstGeom>
        </p:spPr>
      </p:pic>
      <p:pic>
        <p:nvPicPr>
          <p:cNvPr id="16" name="Imagen 15" descr="Tabla&#10;&#10;El contenido generado por IA puede ser incorrecto.">
            <a:extLst>
              <a:ext uri="{FF2B5EF4-FFF2-40B4-BE49-F238E27FC236}">
                <a16:creationId xmlns:a16="http://schemas.microsoft.com/office/drawing/2014/main" id="{A937C328-815A-447D-6DE8-6CBDB04E345A}"/>
              </a:ext>
            </a:extLst>
          </p:cNvPr>
          <p:cNvPicPr>
            <a:picLocks noChangeAspect="1"/>
          </p:cNvPicPr>
          <p:nvPr/>
        </p:nvPicPr>
        <p:blipFill>
          <a:blip r:embed="rId5"/>
          <a:stretch>
            <a:fillRect/>
          </a:stretch>
        </p:blipFill>
        <p:spPr>
          <a:xfrm>
            <a:off x="313509" y="4014234"/>
            <a:ext cx="4920343" cy="1138536"/>
          </a:xfrm>
          <a:prstGeom prst="rect">
            <a:avLst/>
          </a:prstGeom>
        </p:spPr>
      </p:pic>
      <p:sp>
        <p:nvSpPr>
          <p:cNvPr id="17" name="CuadroTexto 16">
            <a:extLst>
              <a:ext uri="{FF2B5EF4-FFF2-40B4-BE49-F238E27FC236}">
                <a16:creationId xmlns:a16="http://schemas.microsoft.com/office/drawing/2014/main" id="{F6549DD2-408B-F304-96D7-8878F366FC02}"/>
              </a:ext>
            </a:extLst>
          </p:cNvPr>
          <p:cNvSpPr txBox="1"/>
          <p:nvPr/>
        </p:nvSpPr>
        <p:spPr>
          <a:xfrm>
            <a:off x="5789400" y="3703391"/>
            <a:ext cx="5032473" cy="400110"/>
          </a:xfrm>
          <a:prstGeom prst="rect">
            <a:avLst/>
          </a:prstGeom>
          <a:noFill/>
        </p:spPr>
        <p:txBody>
          <a:bodyPr wrap="square">
            <a:spAutoFit/>
          </a:bodyPr>
          <a:lstStyle/>
          <a:p>
            <a:pPr algn="just">
              <a:buNone/>
            </a:pPr>
            <a:r>
              <a:rPr lang="es-MX" sz="2000" b="1" dirty="0">
                <a:solidFill>
                  <a:srgbClr val="FF931E"/>
                </a:solidFill>
                <a:latin typeface="Verdana" panose="020B0604030504040204" pitchFamily="34" charset="0"/>
                <a:ea typeface="Verdana" panose="020B0604030504040204" pitchFamily="34" charset="0"/>
              </a:rPr>
              <a:t>PAVIMENTO ZONA DE BODEGAS</a:t>
            </a:r>
          </a:p>
        </p:txBody>
      </p:sp>
      <p:pic>
        <p:nvPicPr>
          <p:cNvPr id="19" name="Imagen 18" descr="Texto&#10;&#10;El contenido generado por IA puede ser incorrecto.">
            <a:extLst>
              <a:ext uri="{FF2B5EF4-FFF2-40B4-BE49-F238E27FC236}">
                <a16:creationId xmlns:a16="http://schemas.microsoft.com/office/drawing/2014/main" id="{32C0055C-2E7A-1231-CA8B-7DF21A8D1082}"/>
              </a:ext>
            </a:extLst>
          </p:cNvPr>
          <p:cNvPicPr>
            <a:picLocks noChangeAspect="1"/>
          </p:cNvPicPr>
          <p:nvPr/>
        </p:nvPicPr>
        <p:blipFill>
          <a:blip r:embed="rId6"/>
          <a:stretch>
            <a:fillRect/>
          </a:stretch>
        </p:blipFill>
        <p:spPr>
          <a:xfrm>
            <a:off x="5545560" y="4056955"/>
            <a:ext cx="6354875" cy="1146459"/>
          </a:xfrm>
          <a:prstGeom prst="rect">
            <a:avLst/>
          </a:prstGeom>
        </p:spPr>
      </p:pic>
      <p:sp>
        <p:nvSpPr>
          <p:cNvPr id="22" name="Título 1">
            <a:extLst>
              <a:ext uri="{FF2B5EF4-FFF2-40B4-BE49-F238E27FC236}">
                <a16:creationId xmlns:a16="http://schemas.microsoft.com/office/drawing/2014/main" id="{D50C57EB-3AD1-EB7B-C821-FD3D1F5752D4}"/>
              </a:ext>
            </a:extLst>
          </p:cNvPr>
          <p:cNvSpPr>
            <a:spLocks noGrp="1"/>
          </p:cNvSpPr>
          <p:nvPr>
            <p:ph type="title"/>
          </p:nvPr>
        </p:nvSpPr>
        <p:spPr>
          <a:xfrm>
            <a:off x="0" y="0"/>
            <a:ext cx="12192000" cy="765156"/>
          </a:xfrm>
        </p:spPr>
        <p:txBody>
          <a:bodyPr>
            <a:noAutofit/>
          </a:bodyPr>
          <a:lstStyle/>
          <a:p>
            <a:pPr lvl="0" algn="ctr"/>
            <a:r>
              <a:rPr lang="es-MX" dirty="0"/>
              <a:t>ESTUDIO Y DISEÑO DE PAVIMENTOS</a:t>
            </a:r>
          </a:p>
        </p:txBody>
      </p:sp>
    </p:spTree>
    <p:extLst>
      <p:ext uri="{BB962C8B-B14F-4D97-AF65-F5344CB8AC3E}">
        <p14:creationId xmlns:p14="http://schemas.microsoft.com/office/powerpoint/2010/main" val="3836569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3BBA3-84E2-9AEE-39C7-E790B4CE7FB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16BED1F-9B36-7CD4-2482-274ACC875F69}"/>
              </a:ext>
            </a:extLst>
          </p:cNvPr>
          <p:cNvSpPr>
            <a:spLocks noGrp="1"/>
          </p:cNvSpPr>
          <p:nvPr>
            <p:ph type="title"/>
          </p:nvPr>
        </p:nvSpPr>
        <p:spPr>
          <a:xfrm>
            <a:off x="0" y="0"/>
            <a:ext cx="12192000" cy="773782"/>
          </a:xfrm>
        </p:spPr>
        <p:txBody>
          <a:bodyPr>
            <a:noAutofit/>
          </a:bodyPr>
          <a:lstStyle/>
          <a:p>
            <a:pPr lvl="0" algn="ctr"/>
            <a:r>
              <a:rPr lang="es-MX" dirty="0"/>
              <a:t>ESTUDIO DE HIDROLOGÍA, HIDRÁULICA Y SOCAVACIÓN</a:t>
            </a:r>
          </a:p>
        </p:txBody>
      </p:sp>
      <p:pic>
        <p:nvPicPr>
          <p:cNvPr id="5" name="Imagen 4" descr="Mapa&#10;&#10;El contenido generado por IA puede ser incorrecto.">
            <a:extLst>
              <a:ext uri="{FF2B5EF4-FFF2-40B4-BE49-F238E27FC236}">
                <a16:creationId xmlns:a16="http://schemas.microsoft.com/office/drawing/2014/main" id="{AAB35F8B-5580-2DFF-3456-B894D70D9C68}"/>
              </a:ext>
            </a:extLst>
          </p:cNvPr>
          <p:cNvPicPr>
            <a:picLocks noChangeAspect="1"/>
          </p:cNvPicPr>
          <p:nvPr/>
        </p:nvPicPr>
        <p:blipFill>
          <a:blip r:embed="rId3"/>
          <a:srcRect l="64792" t="17870" r="16260" b="55950"/>
          <a:stretch>
            <a:fillRect/>
          </a:stretch>
        </p:blipFill>
        <p:spPr>
          <a:xfrm>
            <a:off x="6029325" y="802266"/>
            <a:ext cx="2752725" cy="2688543"/>
          </a:xfrm>
          <a:prstGeom prst="rect">
            <a:avLst/>
          </a:prstGeom>
        </p:spPr>
      </p:pic>
      <p:pic>
        <p:nvPicPr>
          <p:cNvPr id="8" name="Imagen 7" descr="Mapa&#10;&#10;El contenido generado por IA puede ser incorrecto.">
            <a:extLst>
              <a:ext uri="{FF2B5EF4-FFF2-40B4-BE49-F238E27FC236}">
                <a16:creationId xmlns:a16="http://schemas.microsoft.com/office/drawing/2014/main" id="{FCEE5524-3C5E-9F14-306A-383CDA9AC11A}"/>
              </a:ext>
            </a:extLst>
          </p:cNvPr>
          <p:cNvPicPr>
            <a:picLocks noChangeAspect="1"/>
          </p:cNvPicPr>
          <p:nvPr/>
        </p:nvPicPr>
        <p:blipFill>
          <a:blip r:embed="rId3"/>
          <a:srcRect l="65184" t="59231" r="15866" b="16325"/>
          <a:stretch>
            <a:fillRect/>
          </a:stretch>
        </p:blipFill>
        <p:spPr>
          <a:xfrm>
            <a:off x="6029325" y="3490811"/>
            <a:ext cx="2896131" cy="2641032"/>
          </a:xfrm>
          <a:prstGeom prst="rect">
            <a:avLst/>
          </a:prstGeom>
        </p:spPr>
      </p:pic>
      <p:grpSp>
        <p:nvGrpSpPr>
          <p:cNvPr id="12" name="Grupo 11">
            <a:extLst>
              <a:ext uri="{FF2B5EF4-FFF2-40B4-BE49-F238E27FC236}">
                <a16:creationId xmlns:a16="http://schemas.microsoft.com/office/drawing/2014/main" id="{FC4493D5-3BDF-572A-15DD-2513D203CAA4}"/>
              </a:ext>
            </a:extLst>
          </p:cNvPr>
          <p:cNvGrpSpPr/>
          <p:nvPr/>
        </p:nvGrpSpPr>
        <p:grpSpPr>
          <a:xfrm>
            <a:off x="0" y="726157"/>
            <a:ext cx="6029325" cy="5470457"/>
            <a:chOff x="0" y="726157"/>
            <a:chExt cx="6029325" cy="5470457"/>
          </a:xfrm>
        </p:grpSpPr>
        <p:grpSp>
          <p:nvGrpSpPr>
            <p:cNvPr id="11" name="Grupo 10">
              <a:extLst>
                <a:ext uri="{FF2B5EF4-FFF2-40B4-BE49-F238E27FC236}">
                  <a16:creationId xmlns:a16="http://schemas.microsoft.com/office/drawing/2014/main" id="{2E2DAA84-8E8C-EDD8-BBEA-01B23345291D}"/>
                </a:ext>
              </a:extLst>
            </p:cNvPr>
            <p:cNvGrpSpPr/>
            <p:nvPr/>
          </p:nvGrpSpPr>
          <p:grpSpPr>
            <a:xfrm>
              <a:off x="0" y="726157"/>
              <a:ext cx="6029325" cy="5470457"/>
              <a:chOff x="1033463" y="1166105"/>
              <a:chExt cx="6029325" cy="5470457"/>
            </a:xfrm>
          </p:grpSpPr>
          <p:pic>
            <p:nvPicPr>
              <p:cNvPr id="4" name="Imagen 3" descr="Mapa&#10;&#10;El contenido generado por IA puede ser incorrecto.">
                <a:extLst>
                  <a:ext uri="{FF2B5EF4-FFF2-40B4-BE49-F238E27FC236}">
                    <a16:creationId xmlns:a16="http://schemas.microsoft.com/office/drawing/2014/main" id="{D49EE433-2609-5962-C289-303A26173A09}"/>
                  </a:ext>
                </a:extLst>
              </p:cNvPr>
              <p:cNvPicPr>
                <a:picLocks noChangeAspect="1"/>
              </p:cNvPicPr>
              <p:nvPr/>
            </p:nvPicPr>
            <p:blipFill>
              <a:blip r:embed="rId3"/>
              <a:srcRect l="5556" t="15729" r="44890" b="20671"/>
              <a:stretch>
                <a:fillRect/>
              </a:stretch>
            </p:blipFill>
            <p:spPr>
              <a:xfrm>
                <a:off x="1033463" y="1166105"/>
                <a:ext cx="6029325" cy="5470457"/>
              </a:xfrm>
              <a:prstGeom prst="rect">
                <a:avLst/>
              </a:prstGeom>
            </p:spPr>
          </p:pic>
          <p:sp>
            <p:nvSpPr>
              <p:cNvPr id="10" name="Elipse 9">
                <a:extLst>
                  <a:ext uri="{FF2B5EF4-FFF2-40B4-BE49-F238E27FC236}">
                    <a16:creationId xmlns:a16="http://schemas.microsoft.com/office/drawing/2014/main" id="{543A728A-5E5C-8DBF-EA57-C6444D4E6294}"/>
                  </a:ext>
                </a:extLst>
              </p:cNvPr>
              <p:cNvSpPr/>
              <p:nvPr/>
            </p:nvSpPr>
            <p:spPr>
              <a:xfrm>
                <a:off x="2512802" y="2798977"/>
                <a:ext cx="981075" cy="7737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9" name="CuadroTexto 8">
              <a:extLst>
                <a:ext uri="{FF2B5EF4-FFF2-40B4-BE49-F238E27FC236}">
                  <a16:creationId xmlns:a16="http://schemas.microsoft.com/office/drawing/2014/main" id="{22BAD70C-67CB-61F6-53E2-5927A22B9F2F}"/>
                </a:ext>
              </a:extLst>
            </p:cNvPr>
            <p:cNvSpPr txBox="1"/>
            <p:nvPr/>
          </p:nvSpPr>
          <p:spPr>
            <a:xfrm>
              <a:off x="2324101" y="5796504"/>
              <a:ext cx="3705224" cy="400110"/>
            </a:xfrm>
            <a:prstGeom prst="rect">
              <a:avLst/>
            </a:prstGeom>
            <a:noFill/>
          </p:spPr>
          <p:txBody>
            <a:bodyPr wrap="square">
              <a:spAutoFit/>
            </a:bodyPr>
            <a:lstStyle/>
            <a:p>
              <a:pPr>
                <a:buNone/>
              </a:pPr>
              <a:r>
                <a:rPr lang="es-MX" sz="2000" b="1" dirty="0">
                  <a:solidFill>
                    <a:srgbClr val="FF931E"/>
                  </a:solidFill>
                  <a:latin typeface="Verdana" panose="020B0604030504040204" pitchFamily="34" charset="0"/>
                  <a:ea typeface="Verdana" panose="020B0604030504040204" pitchFamily="34" charset="0"/>
                </a:rPr>
                <a:t>CUENCA HIDROGRÁFICA</a:t>
              </a:r>
              <a:endParaRPr lang="es-MX" dirty="0">
                <a:latin typeface="Verdana" panose="020B0604030504040204" pitchFamily="34" charset="0"/>
                <a:ea typeface="Verdana" panose="020B0604030504040204" pitchFamily="34" charset="0"/>
              </a:endParaRPr>
            </a:p>
          </p:txBody>
        </p:sp>
      </p:grpSp>
      <p:sp>
        <p:nvSpPr>
          <p:cNvPr id="14" name="CuadroTexto 13">
            <a:extLst>
              <a:ext uri="{FF2B5EF4-FFF2-40B4-BE49-F238E27FC236}">
                <a16:creationId xmlns:a16="http://schemas.microsoft.com/office/drawing/2014/main" id="{3A2197E2-BEBC-8DFB-F332-158098F32B9A}"/>
              </a:ext>
            </a:extLst>
          </p:cNvPr>
          <p:cNvSpPr txBox="1"/>
          <p:nvPr/>
        </p:nvSpPr>
        <p:spPr>
          <a:xfrm>
            <a:off x="8660921" y="597455"/>
            <a:ext cx="3470694" cy="5663089"/>
          </a:xfrm>
          <a:prstGeom prst="rect">
            <a:avLst/>
          </a:prstGeom>
          <a:noFill/>
        </p:spPr>
        <p:txBody>
          <a:bodyPr wrap="square">
            <a:spAutoFit/>
          </a:bodyPr>
          <a:lstStyle/>
          <a:p>
            <a:pPr marL="285750" indent="-285750" algn="just">
              <a:spcAft>
                <a:spcPts val="800"/>
              </a:spcAft>
              <a:buFont typeface="Arial" panose="020B0604020202020204" pitchFamily="34" charset="0"/>
              <a:buChar char="•"/>
            </a:pPr>
            <a:r>
              <a:rPr lang="es-MX" sz="1400" dirty="0">
                <a:effectLst/>
                <a:latin typeface="Verdana" panose="020B0604030504040204" pitchFamily="34" charset="0"/>
                <a:ea typeface="Verdana" panose="020B0604030504040204" pitchFamily="34" charset="0"/>
                <a:cs typeface="Times New Roman" panose="02020603050405020304" pitchFamily="18" charset="0"/>
              </a:rPr>
              <a:t>La estación AEROPUERTO EL CARAÑO [11045010] es representativa de la zona de estudio y se utiliza para el análisis de lluvias mediante polígonos de Thiessen.</a:t>
            </a:r>
          </a:p>
          <a:p>
            <a:pPr marL="285750" indent="-285750" algn="just">
              <a:spcAft>
                <a:spcPts val="800"/>
              </a:spcAft>
              <a:buFont typeface="Arial" panose="020B0604020202020204" pitchFamily="34" charset="0"/>
              <a:buChar char="•"/>
            </a:pPr>
            <a:endParaRPr lang="es-MX" sz="1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s-MX" sz="1400" dirty="0">
                <a:effectLst/>
                <a:latin typeface="Verdana" panose="020B0604030504040204" pitchFamily="34" charset="0"/>
                <a:ea typeface="Verdana" panose="020B0604030504040204" pitchFamily="34" charset="0"/>
                <a:cs typeface="Times New Roman" panose="02020603050405020304" pitchFamily="18" charset="0"/>
              </a:rPr>
              <a:t>La precipitación máxima promedio multianual estimada para dicha estación es de 176.32 </a:t>
            </a:r>
            <a:r>
              <a:rPr lang="es-MX" sz="1400" dirty="0" err="1">
                <a:effectLst/>
                <a:latin typeface="Verdana" panose="020B0604030504040204" pitchFamily="34" charset="0"/>
                <a:ea typeface="Verdana" panose="020B0604030504040204" pitchFamily="34" charset="0"/>
                <a:cs typeface="Times New Roman" panose="02020603050405020304" pitchFamily="18" charset="0"/>
              </a:rPr>
              <a:t>mm.</a:t>
            </a:r>
            <a:endParaRPr lang="es-MX" sz="1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endParaRPr lang="es-MX" sz="1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s-MX" sz="1400" dirty="0">
                <a:effectLst/>
                <a:latin typeface="Verdana" panose="020B0604030504040204" pitchFamily="34" charset="0"/>
                <a:ea typeface="Verdana" panose="020B0604030504040204" pitchFamily="34" charset="0"/>
                <a:cs typeface="Times New Roman" panose="02020603050405020304" pitchFamily="18" charset="0"/>
              </a:rPr>
              <a:t>Para el cálculo de caudales por transposición se emplearon las estaciones BELEN [11047010] y QUIBDÓ [11047020], por su cercanía y disponibilidad de información hidrológica.</a:t>
            </a:r>
          </a:p>
          <a:p>
            <a:pPr marL="285750" indent="-285750" algn="just">
              <a:spcAft>
                <a:spcPts val="800"/>
              </a:spcAft>
              <a:buFont typeface="Arial" panose="020B0604020202020204" pitchFamily="34" charset="0"/>
              <a:buChar char="•"/>
            </a:pPr>
            <a:endParaRPr lang="es-MX" sz="1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s-MX" sz="1400" dirty="0">
                <a:effectLst/>
                <a:latin typeface="Verdana" panose="020B0604030504040204" pitchFamily="34" charset="0"/>
                <a:ea typeface="Verdana" panose="020B0604030504040204" pitchFamily="34" charset="0"/>
                <a:cs typeface="Times New Roman" panose="02020603050405020304" pitchFamily="18" charset="0"/>
              </a:rPr>
              <a:t>El caudal máximo para un periodo de retorno de 100 años es de 3642.42 m³/s en Quibdó y 3403.05 m³/s en Belén.</a:t>
            </a:r>
            <a:endParaRPr lang="es-CO" sz="14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88901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D6F4-3C2A-F54A-6F39-44DE33BC7A81}"/>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9182697C-FEC1-4B98-AA7F-4990B72195CC}"/>
              </a:ext>
            </a:extLst>
          </p:cNvPr>
          <p:cNvPicPr>
            <a:picLocks noChangeAspect="1"/>
          </p:cNvPicPr>
          <p:nvPr/>
        </p:nvPicPr>
        <p:blipFill>
          <a:blip r:embed="rId3"/>
          <a:stretch>
            <a:fillRect/>
          </a:stretch>
        </p:blipFill>
        <p:spPr>
          <a:xfrm>
            <a:off x="361162" y="572422"/>
            <a:ext cx="8031706" cy="5665778"/>
          </a:xfrm>
          <a:prstGeom prst="rect">
            <a:avLst/>
          </a:prstGeom>
        </p:spPr>
      </p:pic>
      <p:sp>
        <p:nvSpPr>
          <p:cNvPr id="7" name="CuadroTexto 6">
            <a:extLst>
              <a:ext uri="{FF2B5EF4-FFF2-40B4-BE49-F238E27FC236}">
                <a16:creationId xmlns:a16="http://schemas.microsoft.com/office/drawing/2014/main" id="{D699C0E8-8C97-C89C-F257-C3409A3E0087}"/>
              </a:ext>
            </a:extLst>
          </p:cNvPr>
          <p:cNvSpPr txBox="1"/>
          <p:nvPr/>
        </p:nvSpPr>
        <p:spPr>
          <a:xfrm>
            <a:off x="8534454" y="773782"/>
            <a:ext cx="3088068" cy="2616101"/>
          </a:xfrm>
          <a:prstGeom prst="rect">
            <a:avLst/>
          </a:prstGeom>
          <a:noFill/>
        </p:spPr>
        <p:txBody>
          <a:bodyPr wrap="square">
            <a:spAutoFit/>
          </a:bodyPr>
          <a:lstStyle/>
          <a:p>
            <a:pPr marL="285750" indent="-285750" algn="just">
              <a:spcAft>
                <a:spcPts val="800"/>
              </a:spcAft>
              <a:buFont typeface="Arial" panose="020B0604020202020204" pitchFamily="34" charset="0"/>
              <a:buChar char="•"/>
            </a:pPr>
            <a:r>
              <a:rPr lang="es-CO" dirty="0">
                <a:effectLst/>
                <a:ea typeface="Calibri" panose="020F0502020204030204" pitchFamily="34" charset="0"/>
                <a:cs typeface="Times New Roman" panose="02020603050405020304" pitchFamily="18" charset="0"/>
              </a:rPr>
              <a:t>Condición existente: </a:t>
            </a:r>
          </a:p>
          <a:p>
            <a:pPr algn="just">
              <a:spcAft>
                <a:spcPts val="800"/>
              </a:spcAft>
            </a:pPr>
            <a:r>
              <a:rPr lang="es-CO" dirty="0">
                <a:ea typeface="Calibri" panose="020F0502020204030204" pitchFamily="34" charset="0"/>
                <a:cs typeface="Times New Roman" panose="02020603050405020304" pitchFamily="18" charset="0"/>
              </a:rPr>
              <a:t>- </a:t>
            </a:r>
            <a:r>
              <a:rPr lang="es-CO" dirty="0" err="1">
                <a:ea typeface="Calibri" panose="020F0502020204030204" pitchFamily="34" charset="0"/>
                <a:cs typeface="Times New Roman" panose="02020603050405020304" pitchFamily="18" charset="0"/>
              </a:rPr>
              <a:t>Hmáx</a:t>
            </a:r>
            <a:r>
              <a:rPr lang="es-CO" dirty="0">
                <a:ea typeface="Calibri" panose="020F0502020204030204" pitchFamily="34" charset="0"/>
                <a:cs typeface="Times New Roman" panose="02020603050405020304" pitchFamily="18" charset="0"/>
              </a:rPr>
              <a:t> </a:t>
            </a:r>
            <a:r>
              <a:rPr lang="es-CO" dirty="0">
                <a:effectLst/>
                <a:ea typeface="Calibri" panose="020F0502020204030204" pitchFamily="34" charset="0"/>
                <a:cs typeface="Times New Roman" panose="02020603050405020304" pitchFamily="18" charset="0"/>
              </a:rPr>
              <a:t>lámina de agua 47.27 msnm, velocidad en canal de 1.38 m/s. (TR= 100 años).</a:t>
            </a:r>
          </a:p>
          <a:p>
            <a:pPr marL="285750" indent="-285750" algn="just">
              <a:spcAft>
                <a:spcPts val="800"/>
              </a:spcAft>
              <a:buFont typeface="Arial" panose="020B0604020202020204" pitchFamily="34" charset="0"/>
              <a:buChar char="•"/>
            </a:pPr>
            <a:r>
              <a:rPr lang="es-CO" dirty="0">
                <a:effectLst/>
                <a:ea typeface="Calibri" panose="020F0502020204030204" pitchFamily="34" charset="0"/>
                <a:cs typeface="Times New Roman" panose="02020603050405020304" pitchFamily="18" charset="0"/>
              </a:rPr>
              <a:t>Condición con muelle: </a:t>
            </a:r>
          </a:p>
          <a:p>
            <a:pPr algn="just">
              <a:spcAft>
                <a:spcPts val="800"/>
              </a:spcAft>
            </a:pPr>
            <a:r>
              <a:rPr lang="es-CO" dirty="0">
                <a:ea typeface="Calibri" panose="020F0502020204030204" pitchFamily="34" charset="0"/>
                <a:cs typeface="Times New Roman" panose="02020603050405020304" pitchFamily="18" charset="0"/>
              </a:rPr>
              <a:t>- </a:t>
            </a:r>
            <a:r>
              <a:rPr lang="es-CO" dirty="0" err="1">
                <a:ea typeface="Calibri" panose="020F0502020204030204" pitchFamily="34" charset="0"/>
                <a:cs typeface="Times New Roman" panose="02020603050405020304" pitchFamily="18" charset="0"/>
              </a:rPr>
              <a:t>Hmáx</a:t>
            </a:r>
            <a:r>
              <a:rPr lang="es-CO" dirty="0">
                <a:ea typeface="Calibri" panose="020F0502020204030204" pitchFamily="34" charset="0"/>
                <a:cs typeface="Times New Roman" panose="02020603050405020304" pitchFamily="18" charset="0"/>
              </a:rPr>
              <a:t> </a:t>
            </a:r>
            <a:r>
              <a:rPr lang="es-CO" dirty="0">
                <a:effectLst/>
                <a:ea typeface="Calibri" panose="020F0502020204030204" pitchFamily="34" charset="0"/>
                <a:cs typeface="Times New Roman" panose="02020603050405020304" pitchFamily="18" charset="0"/>
              </a:rPr>
              <a:t>lámina de agua 47.26 msnm, velocidad en canal de 1.55 m/s.</a:t>
            </a:r>
            <a:r>
              <a:rPr lang="es-CO" dirty="0">
                <a:ea typeface="Calibri" panose="020F0502020204030204" pitchFamily="34" charset="0"/>
                <a:cs typeface="Times New Roman" panose="02020603050405020304" pitchFamily="18" charset="0"/>
              </a:rPr>
              <a:t> (TR= 100 años).</a:t>
            </a:r>
          </a:p>
        </p:txBody>
      </p:sp>
      <p:sp>
        <p:nvSpPr>
          <p:cNvPr id="9" name="CuadroTexto 8">
            <a:extLst>
              <a:ext uri="{FF2B5EF4-FFF2-40B4-BE49-F238E27FC236}">
                <a16:creationId xmlns:a16="http://schemas.microsoft.com/office/drawing/2014/main" id="{10027175-11D3-8E54-C165-26890C888D71}"/>
              </a:ext>
            </a:extLst>
          </p:cNvPr>
          <p:cNvSpPr txBox="1"/>
          <p:nvPr/>
        </p:nvSpPr>
        <p:spPr>
          <a:xfrm>
            <a:off x="552800" y="5868868"/>
            <a:ext cx="2824812" cy="369332"/>
          </a:xfrm>
          <a:prstGeom prst="rect">
            <a:avLst/>
          </a:prstGeom>
          <a:noFill/>
        </p:spPr>
        <p:txBody>
          <a:bodyPr wrap="none" rtlCol="0">
            <a:spAutoFit/>
          </a:bodyPr>
          <a:lstStyle/>
          <a:p>
            <a:pPr algn="ctr"/>
            <a:r>
              <a:rPr lang="es-MX" b="1" dirty="0">
                <a:solidFill>
                  <a:srgbClr val="FF931E"/>
                </a:solidFill>
                <a:latin typeface="Verdana" panose="020B0604030504040204" pitchFamily="34" charset="0"/>
                <a:ea typeface="Verdana" panose="020B0604030504040204" pitchFamily="34" charset="0"/>
              </a:rPr>
              <a:t>PLANTA DETALLADA</a:t>
            </a:r>
            <a:endParaRPr lang="es-CO" b="1" dirty="0">
              <a:solidFill>
                <a:srgbClr val="FF931E"/>
              </a:solidFill>
              <a:latin typeface="Verdana" panose="020B0604030504040204" pitchFamily="34" charset="0"/>
              <a:ea typeface="Verdana" panose="020B0604030504040204" pitchFamily="34" charset="0"/>
            </a:endParaRPr>
          </a:p>
        </p:txBody>
      </p:sp>
      <p:sp>
        <p:nvSpPr>
          <p:cNvPr id="12" name="Título 1">
            <a:extLst>
              <a:ext uri="{FF2B5EF4-FFF2-40B4-BE49-F238E27FC236}">
                <a16:creationId xmlns:a16="http://schemas.microsoft.com/office/drawing/2014/main" id="{B6B82532-4298-3590-55D7-EB541FA62A47}"/>
              </a:ext>
            </a:extLst>
          </p:cNvPr>
          <p:cNvSpPr>
            <a:spLocks noGrp="1"/>
          </p:cNvSpPr>
          <p:nvPr>
            <p:ph type="title"/>
          </p:nvPr>
        </p:nvSpPr>
        <p:spPr>
          <a:xfrm>
            <a:off x="0" y="0"/>
            <a:ext cx="12192000" cy="773782"/>
          </a:xfrm>
        </p:spPr>
        <p:txBody>
          <a:bodyPr>
            <a:noAutofit/>
          </a:bodyPr>
          <a:lstStyle/>
          <a:p>
            <a:pPr lvl="0" algn="ctr"/>
            <a:r>
              <a:rPr lang="es-MX" dirty="0"/>
              <a:t>ESTUDIO DE HIDROLOGÍA, HIDRÁULICA Y SOCAVACIÓN</a:t>
            </a:r>
          </a:p>
        </p:txBody>
      </p:sp>
      <p:pic>
        <p:nvPicPr>
          <p:cNvPr id="3" name="Imagen 2">
            <a:extLst>
              <a:ext uri="{FF2B5EF4-FFF2-40B4-BE49-F238E27FC236}">
                <a16:creationId xmlns:a16="http://schemas.microsoft.com/office/drawing/2014/main" id="{BCE45061-EE57-4CF3-A4D2-1DF46E87D0AA}"/>
              </a:ext>
            </a:extLst>
          </p:cNvPr>
          <p:cNvPicPr>
            <a:picLocks noChangeAspect="1"/>
          </p:cNvPicPr>
          <p:nvPr/>
        </p:nvPicPr>
        <p:blipFill>
          <a:blip r:embed="rId4"/>
          <a:stretch>
            <a:fillRect/>
          </a:stretch>
        </p:blipFill>
        <p:spPr>
          <a:xfrm>
            <a:off x="4847917" y="1028494"/>
            <a:ext cx="3088068" cy="1847829"/>
          </a:xfrm>
          <a:prstGeom prst="rect">
            <a:avLst/>
          </a:prstGeom>
        </p:spPr>
      </p:pic>
      <p:pic>
        <p:nvPicPr>
          <p:cNvPr id="8" name="Imagen 7" descr="Gráfico&#10;&#10;El contenido generado por IA puede ser incorrecto.">
            <a:extLst>
              <a:ext uri="{FF2B5EF4-FFF2-40B4-BE49-F238E27FC236}">
                <a16:creationId xmlns:a16="http://schemas.microsoft.com/office/drawing/2014/main" id="{7AACCC96-6258-4CF1-9847-D1F1937A02FB}"/>
              </a:ext>
            </a:extLst>
          </p:cNvPr>
          <p:cNvPicPr>
            <a:picLocks noChangeAspect="1"/>
          </p:cNvPicPr>
          <p:nvPr/>
        </p:nvPicPr>
        <p:blipFill>
          <a:blip r:embed="rId5"/>
          <a:stretch>
            <a:fillRect/>
          </a:stretch>
        </p:blipFill>
        <p:spPr>
          <a:xfrm>
            <a:off x="361162" y="4402657"/>
            <a:ext cx="4747169" cy="1882921"/>
          </a:xfrm>
          <a:prstGeom prst="rect">
            <a:avLst/>
          </a:prstGeom>
          <a:ln>
            <a:solidFill>
              <a:schemeClr val="tx1"/>
            </a:solidFill>
          </a:ln>
        </p:spPr>
      </p:pic>
      <p:sp>
        <p:nvSpPr>
          <p:cNvPr id="4" name="Rectángulo 3">
            <a:extLst>
              <a:ext uri="{FF2B5EF4-FFF2-40B4-BE49-F238E27FC236}">
                <a16:creationId xmlns:a16="http://schemas.microsoft.com/office/drawing/2014/main" id="{613372C3-78FD-40E5-821B-C92165DB3619}"/>
              </a:ext>
            </a:extLst>
          </p:cNvPr>
          <p:cNvSpPr/>
          <p:nvPr/>
        </p:nvSpPr>
        <p:spPr>
          <a:xfrm>
            <a:off x="8230472" y="4138828"/>
            <a:ext cx="3533636" cy="1754326"/>
          </a:xfrm>
          <a:prstGeom prst="rect">
            <a:avLst/>
          </a:prstGeom>
          <a:noFill/>
        </p:spPr>
        <p:txBody>
          <a:bodyPr wrap="square">
            <a:spAutoFit/>
          </a:bodyPr>
          <a:lstStyle/>
          <a:p>
            <a:pPr marL="285750" indent="-285750" algn="just">
              <a:spcAft>
                <a:spcPts val="800"/>
              </a:spcAft>
              <a:buFont typeface="Arial" panose="020B0604020202020204" pitchFamily="34" charset="0"/>
              <a:buChar char="•"/>
            </a:pPr>
            <a:r>
              <a:rPr lang="es-MX" dirty="0">
                <a:cs typeface="Times New Roman" panose="02020603050405020304" pitchFamily="18" charset="0"/>
              </a:rPr>
              <a:t>La vía proyectada se apoya sobre un terraplén de altura variable, de hasta 2.00 m, ubicado aproximadamente a 30.00 m del área de mayor interacción hidráulica del río.</a:t>
            </a:r>
          </a:p>
        </p:txBody>
      </p:sp>
    </p:spTree>
    <p:extLst>
      <p:ext uri="{BB962C8B-B14F-4D97-AF65-F5344CB8AC3E}">
        <p14:creationId xmlns:p14="http://schemas.microsoft.com/office/powerpoint/2010/main" val="201969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ubtítulo 2">
            <a:extLst>
              <a:ext uri="{FF2B5EF4-FFF2-40B4-BE49-F238E27FC236}">
                <a16:creationId xmlns:a16="http://schemas.microsoft.com/office/drawing/2014/main" id="{F7E0AA31-1C09-BE6E-5898-610A561FE1CF}"/>
              </a:ext>
            </a:extLst>
          </p:cNvPr>
          <p:cNvSpPr txBox="1">
            <a:spLocks/>
          </p:cNvSpPr>
          <p:nvPr/>
        </p:nvSpPr>
        <p:spPr>
          <a:xfrm>
            <a:off x="7638787" y="2534890"/>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08</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Subtítulo 2">
            <a:extLst>
              <a:ext uri="{FF2B5EF4-FFF2-40B4-BE49-F238E27FC236}">
                <a16:creationId xmlns:a16="http://schemas.microsoft.com/office/drawing/2014/main" id="{85FF9B53-4F51-1125-4534-1F0590712BD3}"/>
              </a:ext>
            </a:extLst>
          </p:cNvPr>
          <p:cNvSpPr txBox="1">
            <a:spLocks/>
          </p:cNvSpPr>
          <p:nvPr/>
        </p:nvSpPr>
        <p:spPr>
          <a:xfrm>
            <a:off x="7633607" y="3126771"/>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09</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Subtítulo 2">
            <a:extLst>
              <a:ext uri="{FF2B5EF4-FFF2-40B4-BE49-F238E27FC236}">
                <a16:creationId xmlns:a16="http://schemas.microsoft.com/office/drawing/2014/main" id="{9C8D1F3E-964A-49F4-88C4-207A06846904}"/>
              </a:ext>
            </a:extLst>
          </p:cNvPr>
          <p:cNvSpPr txBox="1">
            <a:spLocks/>
          </p:cNvSpPr>
          <p:nvPr/>
        </p:nvSpPr>
        <p:spPr>
          <a:xfrm>
            <a:off x="7618849" y="3907805"/>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10</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9" name="Conector recto 58">
            <a:extLst>
              <a:ext uri="{FF2B5EF4-FFF2-40B4-BE49-F238E27FC236}">
                <a16:creationId xmlns:a16="http://schemas.microsoft.com/office/drawing/2014/main" id="{210ED897-1DD3-5A6F-DD73-782992BC28A5}"/>
              </a:ext>
            </a:extLst>
          </p:cNvPr>
          <p:cNvCxnSpPr/>
          <p:nvPr/>
        </p:nvCxnSpPr>
        <p:spPr>
          <a:xfrm>
            <a:off x="7684692" y="2904037"/>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60" name="Conector recto 59">
            <a:extLst>
              <a:ext uri="{FF2B5EF4-FFF2-40B4-BE49-F238E27FC236}">
                <a16:creationId xmlns:a16="http://schemas.microsoft.com/office/drawing/2014/main" id="{C7E66498-423A-5B2A-488C-C4D41452E83D}"/>
              </a:ext>
            </a:extLst>
          </p:cNvPr>
          <p:cNvCxnSpPr/>
          <p:nvPr/>
        </p:nvCxnSpPr>
        <p:spPr>
          <a:xfrm>
            <a:off x="7638787" y="3588865"/>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cxnSp>
        <p:nvCxnSpPr>
          <p:cNvPr id="61" name="Conector recto 60">
            <a:extLst>
              <a:ext uri="{FF2B5EF4-FFF2-40B4-BE49-F238E27FC236}">
                <a16:creationId xmlns:a16="http://schemas.microsoft.com/office/drawing/2014/main" id="{837D7BB8-F87D-74E0-4BAD-D4C4B3C9D60C}"/>
              </a:ext>
            </a:extLst>
          </p:cNvPr>
          <p:cNvCxnSpPr/>
          <p:nvPr/>
        </p:nvCxnSpPr>
        <p:spPr>
          <a:xfrm>
            <a:off x="7618849" y="4272878"/>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sp>
        <p:nvSpPr>
          <p:cNvPr id="63" name="Subtítulo 2">
            <a:extLst>
              <a:ext uri="{FF2B5EF4-FFF2-40B4-BE49-F238E27FC236}">
                <a16:creationId xmlns:a16="http://schemas.microsoft.com/office/drawing/2014/main" id="{9BF53742-E794-AF92-6559-8EF612CDA1D2}"/>
              </a:ext>
            </a:extLst>
          </p:cNvPr>
          <p:cNvSpPr txBox="1">
            <a:spLocks/>
          </p:cNvSpPr>
          <p:nvPr/>
        </p:nvSpPr>
        <p:spPr>
          <a:xfrm>
            <a:off x="7638787" y="1850339"/>
            <a:ext cx="839449"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rgbClr val="075B5B"/>
                </a:solidFill>
                <a:latin typeface="Verdana" panose="020B0604030504040204" pitchFamily="34" charset="0"/>
                <a:ea typeface="Verdana" panose="020B0604030504040204" pitchFamily="34" charset="0"/>
                <a:cs typeface="Verdana" panose="020B0604030504040204" pitchFamily="34" charset="0"/>
              </a:rPr>
              <a:t>07</a:t>
            </a:r>
            <a:endParaRPr lang="es-CO" b="1" dirty="0">
              <a:solidFill>
                <a:srgbClr val="075B5B"/>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4" name="Conector recto 63">
            <a:extLst>
              <a:ext uri="{FF2B5EF4-FFF2-40B4-BE49-F238E27FC236}">
                <a16:creationId xmlns:a16="http://schemas.microsoft.com/office/drawing/2014/main" id="{F0A7665A-11AA-BDAC-F8DE-167522B5CACE}"/>
              </a:ext>
            </a:extLst>
          </p:cNvPr>
          <p:cNvCxnSpPr/>
          <p:nvPr/>
        </p:nvCxnSpPr>
        <p:spPr>
          <a:xfrm>
            <a:off x="7684692" y="2215464"/>
            <a:ext cx="3756909" cy="0"/>
          </a:xfrm>
          <a:prstGeom prst="line">
            <a:avLst/>
          </a:prstGeom>
          <a:ln w="0">
            <a:solidFill>
              <a:srgbClr val="075B5B"/>
            </a:solidFill>
          </a:ln>
        </p:spPr>
        <p:style>
          <a:lnRef idx="2">
            <a:schemeClr val="accent1"/>
          </a:lnRef>
          <a:fillRef idx="0">
            <a:schemeClr val="accent1"/>
          </a:fillRef>
          <a:effectRef idx="1">
            <a:schemeClr val="accent1"/>
          </a:effectRef>
          <a:fontRef idx="minor">
            <a:schemeClr val="tx1"/>
          </a:fontRef>
        </p:style>
      </p:cxnSp>
      <p:sp>
        <p:nvSpPr>
          <p:cNvPr id="106" name="Marcador de texto 1">
            <a:extLst>
              <a:ext uri="{FF2B5EF4-FFF2-40B4-BE49-F238E27FC236}">
                <a16:creationId xmlns:a16="http://schemas.microsoft.com/office/drawing/2014/main" id="{64CF8335-827B-456E-9E80-C25D824F5815}"/>
              </a:ext>
            </a:extLst>
          </p:cNvPr>
          <p:cNvSpPr txBox="1">
            <a:spLocks/>
          </p:cNvSpPr>
          <p:nvPr/>
        </p:nvSpPr>
        <p:spPr>
          <a:xfrm>
            <a:off x="8385343" y="1656223"/>
            <a:ext cx="2857500"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latin typeface="Verdana" panose="020B0604030504040204" pitchFamily="34" charset="0"/>
                <a:ea typeface="Verdana" panose="020B0604030504040204" pitchFamily="34" charset="0"/>
                <a:cs typeface="Verdana" panose="020B0604030504040204" pitchFamily="34" charset="0"/>
              </a:rPr>
              <a:t>Trabajos de campo</a:t>
            </a:r>
          </a:p>
        </p:txBody>
      </p:sp>
      <p:sp>
        <p:nvSpPr>
          <p:cNvPr id="107" name="Marcador de texto 1">
            <a:extLst>
              <a:ext uri="{FF2B5EF4-FFF2-40B4-BE49-F238E27FC236}">
                <a16:creationId xmlns:a16="http://schemas.microsoft.com/office/drawing/2014/main" id="{5D16EB9C-6449-4E22-922B-086850634782}"/>
              </a:ext>
            </a:extLst>
          </p:cNvPr>
          <p:cNvSpPr txBox="1">
            <a:spLocks/>
          </p:cNvSpPr>
          <p:nvPr/>
        </p:nvSpPr>
        <p:spPr>
          <a:xfrm>
            <a:off x="8404736" y="2356220"/>
            <a:ext cx="3082770" cy="67486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Entregables del Estudio</a:t>
            </a:r>
            <a:endParaRPr lang="es-ES" sz="1800" dirty="0">
              <a:latin typeface="Verdana" panose="020B0604030504040204" pitchFamily="34" charset="0"/>
              <a:ea typeface="Verdana" panose="020B0604030504040204" pitchFamily="34" charset="0"/>
              <a:cs typeface="Verdana" panose="020B0604030504040204" pitchFamily="34" charset="0"/>
            </a:endParaRPr>
          </a:p>
        </p:txBody>
      </p:sp>
      <p:sp>
        <p:nvSpPr>
          <p:cNvPr id="109" name="Marcador de texto 4">
            <a:extLst>
              <a:ext uri="{FF2B5EF4-FFF2-40B4-BE49-F238E27FC236}">
                <a16:creationId xmlns:a16="http://schemas.microsoft.com/office/drawing/2014/main" id="{74DD32DE-8B5E-41A3-AB42-818E5FB51B3F}"/>
              </a:ext>
            </a:extLst>
          </p:cNvPr>
          <p:cNvSpPr txBox="1">
            <a:spLocks/>
          </p:cNvSpPr>
          <p:nvPr/>
        </p:nvSpPr>
        <p:spPr>
          <a:xfrm>
            <a:off x="8344618" y="2950195"/>
            <a:ext cx="3051078" cy="674869"/>
          </a:xfrm>
          <a:prstGeom prst="rect">
            <a:avLst/>
          </a:prstGeom>
        </p:spPr>
        <p:txBody>
          <a:bodyPr vert="horz" lIns="91440" tIns="45720" rIns="91440" bIns="45720" rtlCol="0" anchor="ctr">
            <a:noAutofit/>
          </a:bodyPr>
          <a:lstStyle>
            <a:defPPr>
              <a:defRPr lang="es-CO"/>
            </a:defPPr>
            <a:lvl1pPr indent="0">
              <a:lnSpc>
                <a:spcPct val="90000"/>
              </a:lnSpc>
              <a:spcBef>
                <a:spcPts val="1000"/>
              </a:spcBef>
              <a:buFont typeface="Arial" panose="020B0604020202020204" pitchFamily="34" charset="0"/>
              <a:buNone/>
              <a:defRPr>
                <a:latin typeface="Verdana" panose="020B0604030504040204" pitchFamily="34" charset="0"/>
                <a:ea typeface="Verdana" panose="020B0604030504040204" pitchFamily="34" charset="0"/>
                <a:cs typeface="Verdana" panose="020B060403050404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dirty="0"/>
              <a:t>Canales de atención a la comunidad</a:t>
            </a:r>
            <a:endParaRPr lang="es-CO" dirty="0"/>
          </a:p>
        </p:txBody>
      </p:sp>
      <p:sp>
        <p:nvSpPr>
          <p:cNvPr id="110" name="Marcador de texto 4">
            <a:extLst>
              <a:ext uri="{FF2B5EF4-FFF2-40B4-BE49-F238E27FC236}">
                <a16:creationId xmlns:a16="http://schemas.microsoft.com/office/drawing/2014/main" id="{19EB7456-C5E8-413B-A4F4-D0B958A190B7}"/>
              </a:ext>
            </a:extLst>
          </p:cNvPr>
          <p:cNvSpPr txBox="1">
            <a:spLocks/>
          </p:cNvSpPr>
          <p:nvPr/>
        </p:nvSpPr>
        <p:spPr>
          <a:xfrm>
            <a:off x="8344618" y="3619530"/>
            <a:ext cx="2857500" cy="67486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t>Inquietudes y aportes de los participantes</a:t>
            </a:r>
            <a:endParaRPr lang="es-CO" sz="1800" dirty="0"/>
          </a:p>
        </p:txBody>
      </p:sp>
    </p:spTree>
    <p:extLst>
      <p:ext uri="{BB962C8B-B14F-4D97-AF65-F5344CB8AC3E}">
        <p14:creationId xmlns:p14="http://schemas.microsoft.com/office/powerpoint/2010/main" val="114144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EC8BB-E262-FB7A-D561-B7E1DF8368BB}"/>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72B7DF4C-8B4F-52C0-5496-A8D69B3FB612}"/>
              </a:ext>
            </a:extLst>
          </p:cNvPr>
          <p:cNvSpPr/>
          <p:nvPr/>
        </p:nvSpPr>
        <p:spPr>
          <a:xfrm>
            <a:off x="0" y="713532"/>
            <a:ext cx="12192000" cy="1200329"/>
          </a:xfrm>
          <a:prstGeom prst="rect">
            <a:avLst/>
          </a:prstGeom>
        </p:spPr>
        <p:txBody>
          <a:bodyPr wrap="square">
            <a:spAutoFit/>
          </a:bodyPr>
          <a:lstStyle/>
          <a:p>
            <a:pPr algn="just"/>
            <a:endParaRPr lang="es-MX" dirty="0">
              <a:latin typeface="Verdana" panose="020B0604030504040204" pitchFamily="34" charset="0"/>
              <a:ea typeface="Verdana" panose="020B0604030504040204" pitchFamily="34" charset="0"/>
            </a:endParaRPr>
          </a:p>
          <a:p>
            <a:pPr algn="just"/>
            <a:r>
              <a:rPr lang="es-MX" dirty="0">
                <a:latin typeface="Verdana" panose="020B0604030504040204" pitchFamily="34" charset="0"/>
                <a:ea typeface="Verdana" panose="020B0604030504040204" pitchFamily="34" charset="0"/>
              </a:rPr>
              <a:t>Para garantizar la continuidad del drenaje hacia la llanura inundable, se proponen dos box </a:t>
            </a:r>
            <a:r>
              <a:rPr lang="es-MX" dirty="0" err="1">
                <a:latin typeface="Verdana" panose="020B0604030504040204" pitchFamily="34" charset="0"/>
                <a:ea typeface="Verdana" panose="020B0604030504040204" pitchFamily="34" charset="0"/>
              </a:rPr>
              <a:t>culverts</a:t>
            </a:r>
            <a:r>
              <a:rPr lang="es-MX" dirty="0">
                <a:latin typeface="Verdana" panose="020B0604030504040204" pitchFamily="34" charset="0"/>
                <a:ea typeface="Verdana" panose="020B0604030504040204" pitchFamily="34" charset="0"/>
              </a:rPr>
              <a:t> laterales, que permiten el paso del agua de un costado al otro de la vía y contribuyen a la reducción de los niveles máximos.</a:t>
            </a:r>
          </a:p>
        </p:txBody>
      </p:sp>
      <p:pic>
        <p:nvPicPr>
          <p:cNvPr id="5" name="Imagen 4" descr="Tabla&#10;&#10;El contenido generado por IA puede ser incorrecto.">
            <a:extLst>
              <a:ext uri="{FF2B5EF4-FFF2-40B4-BE49-F238E27FC236}">
                <a16:creationId xmlns:a16="http://schemas.microsoft.com/office/drawing/2014/main" id="{CEE8CC44-9077-78DB-B7C6-11B56FBC1230}"/>
              </a:ext>
            </a:extLst>
          </p:cNvPr>
          <p:cNvPicPr>
            <a:picLocks noChangeAspect="1"/>
          </p:cNvPicPr>
          <p:nvPr/>
        </p:nvPicPr>
        <p:blipFill>
          <a:blip r:embed="rId3"/>
          <a:stretch>
            <a:fillRect/>
          </a:stretch>
        </p:blipFill>
        <p:spPr>
          <a:xfrm>
            <a:off x="2850063" y="2221637"/>
            <a:ext cx="6491873" cy="1709551"/>
          </a:xfrm>
          <a:prstGeom prst="rect">
            <a:avLst/>
          </a:prstGeom>
        </p:spPr>
      </p:pic>
      <p:sp>
        <p:nvSpPr>
          <p:cNvPr id="12" name="Título 1">
            <a:extLst>
              <a:ext uri="{FF2B5EF4-FFF2-40B4-BE49-F238E27FC236}">
                <a16:creationId xmlns:a16="http://schemas.microsoft.com/office/drawing/2014/main" id="{DB0A51EE-ACDC-C740-6ED4-4DF317491142}"/>
              </a:ext>
            </a:extLst>
          </p:cNvPr>
          <p:cNvSpPr>
            <a:spLocks noGrp="1"/>
          </p:cNvSpPr>
          <p:nvPr>
            <p:ph type="title"/>
          </p:nvPr>
        </p:nvSpPr>
        <p:spPr>
          <a:xfrm>
            <a:off x="0" y="0"/>
            <a:ext cx="12192000" cy="773782"/>
          </a:xfrm>
        </p:spPr>
        <p:txBody>
          <a:bodyPr>
            <a:noAutofit/>
          </a:bodyPr>
          <a:lstStyle/>
          <a:p>
            <a:pPr algn="just"/>
            <a:r>
              <a:rPr lang="es-MX" sz="2800" b="1" dirty="0">
                <a:solidFill>
                  <a:srgbClr val="FF931E"/>
                </a:solidFill>
                <a:latin typeface="Verdana" panose="020B0604030504040204" pitchFamily="34" charset="0"/>
                <a:ea typeface="Verdana" panose="020B0604030504040204" pitchFamily="34" charset="0"/>
              </a:rPr>
              <a:t>OBRAS DE DRENAJE PARA LA VÍA DE ACCESO</a:t>
            </a:r>
          </a:p>
        </p:txBody>
      </p:sp>
      <p:pic>
        <p:nvPicPr>
          <p:cNvPr id="2" name="Imagen 1">
            <a:extLst>
              <a:ext uri="{FF2B5EF4-FFF2-40B4-BE49-F238E27FC236}">
                <a16:creationId xmlns:a16="http://schemas.microsoft.com/office/drawing/2014/main" id="{51F4341A-D7BF-4B65-A3BD-385BBF037F57}"/>
              </a:ext>
            </a:extLst>
          </p:cNvPr>
          <p:cNvPicPr>
            <a:picLocks noChangeAspect="1"/>
          </p:cNvPicPr>
          <p:nvPr/>
        </p:nvPicPr>
        <p:blipFill>
          <a:blip r:embed="rId4"/>
          <a:stretch>
            <a:fillRect/>
          </a:stretch>
        </p:blipFill>
        <p:spPr>
          <a:xfrm>
            <a:off x="0" y="4091416"/>
            <a:ext cx="12192000" cy="1942150"/>
          </a:xfrm>
          <a:prstGeom prst="rect">
            <a:avLst/>
          </a:prstGeom>
        </p:spPr>
      </p:pic>
    </p:spTree>
    <p:extLst>
      <p:ext uri="{BB962C8B-B14F-4D97-AF65-F5344CB8AC3E}">
        <p14:creationId xmlns:p14="http://schemas.microsoft.com/office/powerpoint/2010/main" val="1871392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76418-C106-8B9B-2E04-2C7B40C02CEC}"/>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C75198D-62C8-37BF-ADED-4931CD45EE95}"/>
              </a:ext>
            </a:extLst>
          </p:cNvPr>
          <p:cNvSpPr/>
          <p:nvPr/>
        </p:nvSpPr>
        <p:spPr>
          <a:xfrm>
            <a:off x="0" y="713532"/>
            <a:ext cx="12192000" cy="1200329"/>
          </a:xfrm>
          <a:prstGeom prst="rect">
            <a:avLst/>
          </a:prstGeom>
        </p:spPr>
        <p:txBody>
          <a:bodyPr wrap="square">
            <a:spAutoFit/>
          </a:bodyPr>
          <a:lstStyle/>
          <a:p>
            <a:pPr algn="just"/>
            <a:endParaRPr lang="es-MX" dirty="0">
              <a:latin typeface="Verdana" panose="020B0604030504040204" pitchFamily="34" charset="0"/>
              <a:ea typeface="Verdana" panose="020B0604030504040204" pitchFamily="34" charset="0"/>
            </a:endParaRPr>
          </a:p>
          <a:p>
            <a:pPr algn="just"/>
            <a:r>
              <a:rPr lang="es-MX" dirty="0">
                <a:latin typeface="Verdana" panose="020B0604030504040204" pitchFamily="34" charset="0"/>
                <a:ea typeface="Verdana" panose="020B0604030504040204" pitchFamily="34" charset="0"/>
              </a:rPr>
              <a:t>Se recomienda la instalación de un </a:t>
            </a:r>
            <a:r>
              <a:rPr lang="es-MX" dirty="0" err="1">
                <a:latin typeface="Verdana" panose="020B0604030504040204" pitchFamily="34" charset="0"/>
                <a:ea typeface="Verdana" panose="020B0604030504040204" pitchFamily="34" charset="0"/>
              </a:rPr>
              <a:t>geocolchón</a:t>
            </a:r>
            <a:r>
              <a:rPr lang="es-MX" dirty="0">
                <a:latin typeface="Verdana" panose="020B0604030504040204" pitchFamily="34" charset="0"/>
                <a:ea typeface="Verdana" panose="020B0604030504040204" pitchFamily="34" charset="0"/>
              </a:rPr>
              <a:t> de protección desde la cota máxima de inundación hasta la pata del terraplén, con un tramo </a:t>
            </a:r>
            <a:r>
              <a:rPr lang="es-MX" dirty="0" err="1">
                <a:latin typeface="Verdana" panose="020B0604030504040204" pitchFamily="34" charset="0"/>
                <a:ea typeface="Verdana" panose="020B0604030504040204" pitchFamily="34" charset="0"/>
              </a:rPr>
              <a:t>antisocavación</a:t>
            </a:r>
            <a:r>
              <a:rPr lang="es-MX" dirty="0">
                <a:latin typeface="Verdana" panose="020B0604030504040204" pitchFamily="34" charset="0"/>
                <a:ea typeface="Verdana" panose="020B0604030504040204" pitchFamily="34" charset="0"/>
              </a:rPr>
              <a:t> de 7.00 m, para controlar la erosión y garantizar la estabilidad hidráulica frente a la acción del río.</a:t>
            </a:r>
          </a:p>
        </p:txBody>
      </p:sp>
      <p:pic>
        <p:nvPicPr>
          <p:cNvPr id="6" name="Imagen 5" descr="Diagrama, Dibujo de ingeniería&#10;&#10;El contenido generado por IA puede ser incorrecto.">
            <a:extLst>
              <a:ext uri="{FF2B5EF4-FFF2-40B4-BE49-F238E27FC236}">
                <a16:creationId xmlns:a16="http://schemas.microsoft.com/office/drawing/2014/main" id="{E947133E-F97F-9260-919C-BCACDDEB2136}"/>
              </a:ext>
            </a:extLst>
          </p:cNvPr>
          <p:cNvPicPr>
            <a:picLocks noChangeAspect="1"/>
          </p:cNvPicPr>
          <p:nvPr/>
        </p:nvPicPr>
        <p:blipFill>
          <a:blip r:embed="rId3"/>
          <a:srcRect l="52219" t="50000" r="3314" b="30883"/>
          <a:stretch>
            <a:fillRect/>
          </a:stretch>
        </p:blipFill>
        <p:spPr>
          <a:xfrm>
            <a:off x="362857" y="2351034"/>
            <a:ext cx="11466286" cy="3484745"/>
          </a:xfrm>
          <a:prstGeom prst="rect">
            <a:avLst/>
          </a:prstGeom>
        </p:spPr>
      </p:pic>
      <p:sp>
        <p:nvSpPr>
          <p:cNvPr id="10" name="Título 1">
            <a:extLst>
              <a:ext uri="{FF2B5EF4-FFF2-40B4-BE49-F238E27FC236}">
                <a16:creationId xmlns:a16="http://schemas.microsoft.com/office/drawing/2014/main" id="{63FDB6C4-1952-C17A-8BB6-ABB57906D3A4}"/>
              </a:ext>
            </a:extLst>
          </p:cNvPr>
          <p:cNvSpPr>
            <a:spLocks noGrp="1"/>
          </p:cNvSpPr>
          <p:nvPr>
            <p:ph type="title"/>
          </p:nvPr>
        </p:nvSpPr>
        <p:spPr>
          <a:xfrm>
            <a:off x="0" y="0"/>
            <a:ext cx="12192000" cy="773782"/>
          </a:xfrm>
        </p:spPr>
        <p:txBody>
          <a:bodyPr>
            <a:noAutofit/>
          </a:bodyPr>
          <a:lstStyle/>
          <a:p>
            <a:pPr algn="just"/>
            <a:r>
              <a:rPr lang="es-MX" sz="2800" b="1" dirty="0">
                <a:solidFill>
                  <a:srgbClr val="FF931E"/>
                </a:solidFill>
                <a:latin typeface="Verdana" panose="020B0604030504040204" pitchFamily="34" charset="0"/>
                <a:ea typeface="Verdana" panose="020B0604030504040204" pitchFamily="34" charset="0"/>
              </a:rPr>
              <a:t>OBRAS DE DRENAJE PARA LA VÍA DE ACCESO</a:t>
            </a:r>
          </a:p>
        </p:txBody>
      </p:sp>
    </p:spTree>
    <p:extLst>
      <p:ext uri="{BB962C8B-B14F-4D97-AF65-F5344CB8AC3E}">
        <p14:creationId xmlns:p14="http://schemas.microsoft.com/office/powerpoint/2010/main" val="340959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5258F-6079-E907-9B08-862E85014A43}"/>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B354FB8A-E9AE-3DD7-75D2-AE17B711190D}"/>
              </a:ext>
            </a:extLst>
          </p:cNvPr>
          <p:cNvSpPr txBox="1"/>
          <p:nvPr/>
        </p:nvSpPr>
        <p:spPr>
          <a:xfrm>
            <a:off x="142042" y="5890018"/>
            <a:ext cx="3536281" cy="338554"/>
          </a:xfrm>
          <a:prstGeom prst="rect">
            <a:avLst/>
          </a:prstGeom>
          <a:noFill/>
        </p:spPr>
        <p:txBody>
          <a:bodyPr wrap="square">
            <a:spAutoFit/>
          </a:bodyPr>
          <a:lstStyle>
            <a:defPPr>
              <a:defRPr lang="es-CO"/>
            </a:defPPr>
            <a:lvl1pPr algn="just">
              <a:defRPr sz="2000">
                <a:effectLst/>
                <a:ea typeface="Calibri" panose="020F0502020204030204" pitchFamily="34" charset="0"/>
                <a:cs typeface="Times New Roman" panose="02020603050405020304" pitchFamily="18" charset="0"/>
              </a:defRPr>
            </a:lvl1pPr>
          </a:lstStyle>
          <a:p>
            <a:pPr algn="ctr"/>
            <a:r>
              <a:rPr lang="es-MX" sz="1600" b="1" dirty="0">
                <a:solidFill>
                  <a:srgbClr val="FF931E"/>
                </a:solidFill>
                <a:latin typeface="Verdana" panose="020B0604030504040204" pitchFamily="34" charset="0"/>
                <a:ea typeface="Verdana" panose="020B0604030504040204" pitchFamily="34" charset="0"/>
              </a:rPr>
              <a:t>PLANTA ARQUITECTÓNICA</a:t>
            </a:r>
            <a:endParaRPr lang="es-CO" sz="1600" b="1" dirty="0">
              <a:solidFill>
                <a:srgbClr val="FF931E"/>
              </a:solidFill>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00A93881-08DE-D14E-EBDE-C1B7EEA21C02}"/>
              </a:ext>
            </a:extLst>
          </p:cNvPr>
          <p:cNvSpPr txBox="1"/>
          <p:nvPr/>
        </p:nvSpPr>
        <p:spPr>
          <a:xfrm>
            <a:off x="4318797" y="960059"/>
            <a:ext cx="6539704" cy="4108817"/>
          </a:xfrm>
          <a:prstGeom prst="rect">
            <a:avLst/>
          </a:prstGeom>
          <a:noFill/>
        </p:spPr>
        <p:txBody>
          <a:bodyPr wrap="square" rtlCol="0">
            <a:spAutoFit/>
          </a:bodyPr>
          <a:lstStyle/>
          <a:p>
            <a:pPr algn="just"/>
            <a:r>
              <a:rPr lang="es-CO" b="1" dirty="0">
                <a:solidFill>
                  <a:srgbClr val="FF931E"/>
                </a:solidFill>
                <a:latin typeface="Verdana" panose="020B0604030504040204" pitchFamily="34" charset="0"/>
                <a:ea typeface="Verdana" panose="020B0604030504040204" pitchFamily="34" charset="0"/>
              </a:rPr>
              <a:t>COMPOSICION ARQUITECTONICA DEL MUELLE CALLE QUIBDÓ</a:t>
            </a:r>
          </a:p>
          <a:p>
            <a:endParaRPr lang="es-CO" sz="1500" dirty="0">
              <a:latin typeface="Verdana" panose="020B0604030504040204" pitchFamily="34" charset="0"/>
              <a:ea typeface="Verdana" panose="020B0604030504040204" pitchFamily="34" charset="0"/>
            </a:endParaRPr>
          </a:p>
          <a:p>
            <a:pPr marL="342900" indent="-342900">
              <a:buFont typeface="+mj-lt"/>
              <a:buAutoNum type="arabicPeriod"/>
            </a:pPr>
            <a:r>
              <a:rPr lang="es-CO" sz="1500" b="1" dirty="0">
                <a:latin typeface="Verdana" panose="020B0604030504040204" pitchFamily="34" charset="0"/>
                <a:ea typeface="Verdana" panose="020B0604030504040204" pitchFamily="34" charset="0"/>
              </a:rPr>
              <a:t>LA ZONA OPERATIVA </a:t>
            </a:r>
            <a:r>
              <a:rPr lang="es-CO" sz="1500" dirty="0">
                <a:latin typeface="Verdana" panose="020B0604030504040204" pitchFamily="34" charset="0"/>
                <a:ea typeface="Verdana" panose="020B0604030504040204" pitchFamily="34" charset="0"/>
              </a:rPr>
              <a:t>en tierra en un predio de 15.800 m2 con un horizonte de diseño al 2044.</a:t>
            </a:r>
          </a:p>
          <a:p>
            <a:endParaRPr lang="es-CO" sz="15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s-CO" sz="1500" dirty="0">
                <a:latin typeface="Verdana" panose="020B0604030504040204" pitchFamily="34" charset="0"/>
                <a:ea typeface="Verdana" panose="020B0604030504040204" pitchFamily="34" charset="0"/>
              </a:rPr>
              <a:t>Esta zona se divide en tres áreas especializadas: hidrocarburos, maderas y patios para carga general y disponibilidad para almacenamiento de víveres y perecederos.</a:t>
            </a:r>
          </a:p>
          <a:p>
            <a:pPr marL="285750" indent="-285750">
              <a:buFont typeface="Arial" panose="020B0604020202020204" pitchFamily="34" charset="0"/>
              <a:buChar char="•"/>
            </a:pPr>
            <a:r>
              <a:rPr lang="es-CO" sz="1500" dirty="0">
                <a:latin typeface="Verdana" panose="020B0604030504040204" pitchFamily="34" charset="0"/>
                <a:ea typeface="Verdana" panose="020B0604030504040204" pitchFamily="34" charset="0"/>
              </a:rPr>
              <a:t>Contempla un área para un </a:t>
            </a:r>
            <a:r>
              <a:rPr lang="es-CO" sz="1500" dirty="0" err="1">
                <a:latin typeface="Verdana" panose="020B0604030504040204" pitchFamily="34" charset="0"/>
                <a:ea typeface="Verdana" panose="020B0604030504040204" pitchFamily="34" charset="0"/>
              </a:rPr>
              <a:t>cross</a:t>
            </a:r>
            <a:r>
              <a:rPr lang="es-CO" sz="1500" dirty="0">
                <a:latin typeface="Verdana" panose="020B0604030504040204" pitchFamily="34" charset="0"/>
                <a:ea typeface="Verdana" panose="020B0604030504040204" pitchFamily="34" charset="0"/>
              </a:rPr>
              <a:t> </a:t>
            </a:r>
            <a:r>
              <a:rPr lang="es-CO" sz="1500" dirty="0" err="1">
                <a:latin typeface="Verdana" panose="020B0604030504040204" pitchFamily="34" charset="0"/>
                <a:ea typeface="Verdana" panose="020B0604030504040204" pitchFamily="34" charset="0"/>
              </a:rPr>
              <a:t>docking</a:t>
            </a:r>
            <a:r>
              <a:rPr lang="es-CO" sz="1500" dirty="0">
                <a:latin typeface="Verdana" panose="020B0604030504040204" pitchFamily="34" charset="0"/>
                <a:ea typeface="Verdana" panose="020B0604030504040204" pitchFamily="34" charset="0"/>
              </a:rPr>
              <a:t> de 656 m2 para el transbordo directo</a:t>
            </a:r>
          </a:p>
          <a:p>
            <a:pPr marL="285750" indent="-285750">
              <a:buFont typeface="Arial" panose="020B0604020202020204" pitchFamily="34" charset="0"/>
              <a:buChar char="•"/>
            </a:pPr>
            <a:r>
              <a:rPr lang="es-CO" sz="1500" dirty="0">
                <a:latin typeface="Verdana" panose="020B0604030504040204" pitchFamily="34" charset="0"/>
                <a:ea typeface="Verdana" panose="020B0604030504040204" pitchFamily="34" charset="0"/>
              </a:rPr>
              <a:t>Esta zona fue concebida con una redística de conectividad interna bidireccional de 8 m de ancho para vehículos de carga.</a:t>
            </a:r>
          </a:p>
          <a:p>
            <a:pPr marL="285750" indent="-285750">
              <a:buFont typeface="Arial" panose="020B0604020202020204" pitchFamily="34" charset="0"/>
              <a:buChar char="•"/>
            </a:pPr>
            <a:r>
              <a:rPr lang="es-CO" sz="1500" dirty="0">
                <a:latin typeface="Verdana" panose="020B0604030504040204" pitchFamily="34" charset="0"/>
                <a:ea typeface="Verdana" panose="020B0604030504040204" pitchFamily="34" charset="0"/>
              </a:rPr>
              <a:t>Además un área para instalaciones administrativas, de 840 m2 y un punto verde para control de basuras solidas y líquidos.</a:t>
            </a:r>
          </a:p>
          <a:p>
            <a:pPr marL="285750" indent="-285750">
              <a:buFont typeface="Arial" panose="020B0604020202020204" pitchFamily="34" charset="0"/>
              <a:buChar char="•"/>
            </a:pPr>
            <a:r>
              <a:rPr lang="es-CO" sz="1500" dirty="0">
                <a:latin typeface="Verdana" panose="020B0604030504040204" pitchFamily="34" charset="0"/>
                <a:ea typeface="Verdana" panose="020B0604030504040204" pitchFamily="34" charset="0"/>
              </a:rPr>
              <a:t>Un área de protección ambiental de 1.512 m2 y áreas de expansión que se estiman como reserva para 20 años. </a:t>
            </a:r>
          </a:p>
        </p:txBody>
      </p:sp>
      <p:sp>
        <p:nvSpPr>
          <p:cNvPr id="4" name="Título 1">
            <a:extLst>
              <a:ext uri="{FF2B5EF4-FFF2-40B4-BE49-F238E27FC236}">
                <a16:creationId xmlns:a16="http://schemas.microsoft.com/office/drawing/2014/main" id="{BBB9884F-1C33-1F17-7940-A3F525097562}"/>
              </a:ext>
            </a:extLst>
          </p:cNvPr>
          <p:cNvSpPr txBox="1">
            <a:spLocks/>
          </p:cNvSpPr>
          <p:nvPr/>
        </p:nvSpPr>
        <p:spPr>
          <a:xfrm>
            <a:off x="0" y="0"/>
            <a:ext cx="12192000" cy="773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MX" sz="2200" dirty="0"/>
              <a:t>PREDISEÑO ARQUITECTÓNICO DEL MUELLE QUIBDÓ)</a:t>
            </a:r>
          </a:p>
        </p:txBody>
      </p:sp>
      <p:pic>
        <p:nvPicPr>
          <p:cNvPr id="2" name="Imagen 1">
            <a:extLst>
              <a:ext uri="{FF2B5EF4-FFF2-40B4-BE49-F238E27FC236}">
                <a16:creationId xmlns:a16="http://schemas.microsoft.com/office/drawing/2014/main" id="{D074604E-C150-413F-8816-DB44C734D71F}"/>
              </a:ext>
            </a:extLst>
          </p:cNvPr>
          <p:cNvPicPr>
            <a:picLocks noChangeAspect="1"/>
          </p:cNvPicPr>
          <p:nvPr/>
        </p:nvPicPr>
        <p:blipFill>
          <a:blip r:embed="rId3"/>
          <a:stretch>
            <a:fillRect/>
          </a:stretch>
        </p:blipFill>
        <p:spPr>
          <a:xfrm>
            <a:off x="320299" y="862396"/>
            <a:ext cx="3037726" cy="5057266"/>
          </a:xfrm>
          <a:prstGeom prst="rect">
            <a:avLst/>
          </a:prstGeom>
        </p:spPr>
      </p:pic>
    </p:spTree>
    <p:extLst>
      <p:ext uri="{BB962C8B-B14F-4D97-AF65-F5344CB8AC3E}">
        <p14:creationId xmlns:p14="http://schemas.microsoft.com/office/powerpoint/2010/main" val="404436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EF37-845E-6C0E-C5FA-B3829F2BC9D3}"/>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8401492D-DC18-4F7C-481B-AB5810B832EC}"/>
              </a:ext>
            </a:extLst>
          </p:cNvPr>
          <p:cNvSpPr>
            <a:spLocks noGrp="1"/>
          </p:cNvSpPr>
          <p:nvPr>
            <p:ph type="title"/>
          </p:nvPr>
        </p:nvSpPr>
        <p:spPr>
          <a:xfrm>
            <a:off x="0" y="0"/>
            <a:ext cx="12192000" cy="824805"/>
          </a:xfrm>
        </p:spPr>
        <p:txBody>
          <a:bodyPr>
            <a:noAutofit/>
          </a:bodyPr>
          <a:lstStyle/>
          <a:p>
            <a:pPr algn="ctr"/>
            <a:r>
              <a:rPr lang="es-MX" sz="1800" dirty="0"/>
              <a:t>DISEÑO ESTRUCTURAL DE LAS PASARELAS VEHICULAR Y PEATONAL DEL MUELLE QUIBDO)</a:t>
            </a:r>
          </a:p>
        </p:txBody>
      </p:sp>
      <p:pic>
        <p:nvPicPr>
          <p:cNvPr id="12" name="Imagen 11" descr="Gráfico, Diagrama&#10;&#10;El contenido generado por IA puede ser incorrecto.">
            <a:extLst>
              <a:ext uri="{FF2B5EF4-FFF2-40B4-BE49-F238E27FC236}">
                <a16:creationId xmlns:a16="http://schemas.microsoft.com/office/drawing/2014/main" id="{CEA0307F-406A-C796-1761-4C97F9FD7D89}"/>
              </a:ext>
            </a:extLst>
          </p:cNvPr>
          <p:cNvPicPr>
            <a:picLocks noChangeAspect="1"/>
          </p:cNvPicPr>
          <p:nvPr/>
        </p:nvPicPr>
        <p:blipFill>
          <a:blip r:embed="rId3"/>
          <a:stretch>
            <a:fillRect/>
          </a:stretch>
        </p:blipFill>
        <p:spPr>
          <a:xfrm>
            <a:off x="540173" y="2855406"/>
            <a:ext cx="11456709" cy="3354550"/>
          </a:xfrm>
          <a:prstGeom prst="rect">
            <a:avLst/>
          </a:prstGeom>
        </p:spPr>
      </p:pic>
      <p:sp>
        <p:nvSpPr>
          <p:cNvPr id="13" name="CuadroTexto 12">
            <a:extLst>
              <a:ext uri="{FF2B5EF4-FFF2-40B4-BE49-F238E27FC236}">
                <a16:creationId xmlns:a16="http://schemas.microsoft.com/office/drawing/2014/main" id="{0769CF2D-1BBD-1F94-FB2E-731C3858731A}"/>
              </a:ext>
            </a:extLst>
          </p:cNvPr>
          <p:cNvSpPr txBox="1"/>
          <p:nvPr/>
        </p:nvSpPr>
        <p:spPr>
          <a:xfrm>
            <a:off x="0" y="916776"/>
            <a:ext cx="12191999" cy="1846659"/>
          </a:xfrm>
          <a:prstGeom prst="rect">
            <a:avLst/>
          </a:prstGeom>
          <a:noFill/>
        </p:spPr>
        <p:txBody>
          <a:bodyPr wrap="square">
            <a:spAutoFit/>
          </a:bodyPr>
          <a:lstStyle/>
          <a:p>
            <a:r>
              <a:rPr lang="es-MX" b="1" dirty="0">
                <a:solidFill>
                  <a:srgbClr val="FF931E"/>
                </a:solidFill>
                <a:latin typeface="Verdana" panose="020B0604030504040204" pitchFamily="34" charset="0"/>
                <a:ea typeface="Verdana" panose="020B0604030504040204" pitchFamily="34" charset="0"/>
              </a:rPr>
              <a:t>APOYO FLOTANTE PLATAFORMA CENTRAL</a:t>
            </a:r>
          </a:p>
          <a:p>
            <a:pPr marL="285750" indent="-285750">
              <a:buFont typeface="Arial" panose="020B0604020202020204" pitchFamily="34" charset="0"/>
              <a:buChar char="•"/>
            </a:pPr>
            <a:endParaRPr lang="es-MX"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s-MX" sz="1600" dirty="0">
                <a:latin typeface="Verdana" panose="020B0604030504040204" pitchFamily="34" charset="0"/>
                <a:ea typeface="Verdana" panose="020B0604030504040204" pitchFamily="34" charset="0"/>
              </a:rPr>
              <a:t>Pasarela peatonal con capacidad de carga de 12,00 toneladas distribuidos en dos carriles</a:t>
            </a:r>
          </a:p>
          <a:p>
            <a:pPr marL="285750" indent="-285750">
              <a:buFont typeface="Arial" panose="020B0604020202020204" pitchFamily="34" charset="0"/>
              <a:buChar char="•"/>
            </a:pPr>
            <a:r>
              <a:rPr lang="es-MX" sz="1600" dirty="0">
                <a:latin typeface="Verdana" panose="020B0604030504040204" pitchFamily="34" charset="0"/>
                <a:ea typeface="Verdana" panose="020B0604030504040204" pitchFamily="34" charset="0"/>
              </a:rPr>
              <a:t>Apoyo central flotante que permite el desarrollo de la pendiente en el sistema</a:t>
            </a:r>
          </a:p>
          <a:p>
            <a:pPr marL="285750" indent="-285750">
              <a:buFont typeface="Arial" panose="020B0604020202020204" pitchFamily="34" charset="0"/>
              <a:buChar char="•"/>
            </a:pPr>
            <a:r>
              <a:rPr lang="es-MX" sz="1600" dirty="0">
                <a:latin typeface="Verdana" panose="020B0604030504040204" pitchFamily="34" charset="0"/>
                <a:ea typeface="Verdana" panose="020B0604030504040204" pitchFamily="34" charset="0"/>
              </a:rPr>
              <a:t>Pasarela vehicular con capacidad para un camión de 8,00 toneladas de carga y desarrollo de pendiente de +/- 12,00 %</a:t>
            </a:r>
          </a:p>
          <a:p>
            <a:pPr marL="285750" indent="-285750">
              <a:buFont typeface="Arial" panose="020B0604020202020204" pitchFamily="34" charset="0"/>
              <a:buChar char="•"/>
            </a:pPr>
            <a:r>
              <a:rPr lang="es-MX" sz="1600" dirty="0">
                <a:latin typeface="Verdana" panose="020B0604030504040204" pitchFamily="34" charset="0"/>
                <a:ea typeface="Verdana" panose="020B0604030504040204" pitchFamily="34" charset="0"/>
              </a:rPr>
              <a:t>Longitud total estimada del sistema 54,20 m</a:t>
            </a:r>
          </a:p>
        </p:txBody>
      </p:sp>
    </p:spTree>
    <p:extLst>
      <p:ext uri="{BB962C8B-B14F-4D97-AF65-F5344CB8AC3E}">
        <p14:creationId xmlns:p14="http://schemas.microsoft.com/office/powerpoint/2010/main" val="159473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40CE-3B6A-CAD3-F335-E3BAA83A1247}"/>
            </a:ext>
          </a:extLst>
        </p:cNvPr>
        <p:cNvGrpSpPr/>
        <p:nvPr/>
      </p:nvGrpSpPr>
      <p:grpSpPr>
        <a:xfrm>
          <a:off x="0" y="0"/>
          <a:ext cx="0" cy="0"/>
          <a:chOff x="0" y="0"/>
          <a:chExt cx="0" cy="0"/>
        </a:xfrm>
      </p:grpSpPr>
      <p:pic>
        <p:nvPicPr>
          <p:cNvPr id="9" name="Imagen 8" descr="Gráfico, Gráfico de líneas&#10;&#10;El contenido generado por IA puede ser incorrecto.">
            <a:extLst>
              <a:ext uri="{FF2B5EF4-FFF2-40B4-BE49-F238E27FC236}">
                <a16:creationId xmlns:a16="http://schemas.microsoft.com/office/drawing/2014/main" id="{D919993B-B6E4-9E5E-8A5F-D30A8730D673}"/>
              </a:ext>
            </a:extLst>
          </p:cNvPr>
          <p:cNvPicPr>
            <a:picLocks noChangeAspect="1"/>
          </p:cNvPicPr>
          <p:nvPr/>
        </p:nvPicPr>
        <p:blipFill>
          <a:blip r:embed="rId3"/>
          <a:stretch>
            <a:fillRect/>
          </a:stretch>
        </p:blipFill>
        <p:spPr>
          <a:xfrm>
            <a:off x="0" y="781675"/>
            <a:ext cx="11011769" cy="5420595"/>
          </a:xfrm>
          <a:prstGeom prst="rect">
            <a:avLst/>
          </a:prstGeom>
        </p:spPr>
      </p:pic>
      <p:sp>
        <p:nvSpPr>
          <p:cNvPr id="3" name="CuadroTexto 2">
            <a:extLst>
              <a:ext uri="{FF2B5EF4-FFF2-40B4-BE49-F238E27FC236}">
                <a16:creationId xmlns:a16="http://schemas.microsoft.com/office/drawing/2014/main" id="{8ACE14E2-C5D0-FC9A-CCF4-08A9C4C00314}"/>
              </a:ext>
            </a:extLst>
          </p:cNvPr>
          <p:cNvSpPr txBox="1"/>
          <p:nvPr/>
        </p:nvSpPr>
        <p:spPr>
          <a:xfrm>
            <a:off x="6271404" y="3199365"/>
            <a:ext cx="5920596" cy="2616101"/>
          </a:xfrm>
          <a:prstGeom prst="rect">
            <a:avLst/>
          </a:prstGeom>
          <a:noFill/>
        </p:spPr>
        <p:txBody>
          <a:bodyPr wrap="square">
            <a:spAutoFit/>
          </a:bodyPr>
          <a:lstStyle/>
          <a:p>
            <a:pPr algn="just"/>
            <a:r>
              <a:rPr lang="es-MX" b="1" dirty="0">
                <a:solidFill>
                  <a:srgbClr val="FF931E"/>
                </a:solidFill>
                <a:latin typeface="Verdana" panose="020B0604030504040204" pitchFamily="34" charset="0"/>
                <a:ea typeface="Verdana" panose="020B0604030504040204" pitchFamily="34" charset="0"/>
              </a:rPr>
              <a:t>PASARELA VEHICULAR</a:t>
            </a:r>
          </a:p>
          <a:p>
            <a:pPr algn="just"/>
            <a:r>
              <a:rPr lang="es-MX" b="1" dirty="0">
                <a:solidFill>
                  <a:srgbClr val="FF931E"/>
                </a:solidFill>
                <a:latin typeface="Verdana" panose="020B0604030504040204" pitchFamily="34" charset="0"/>
                <a:ea typeface="Verdana" panose="020B0604030504040204" pitchFamily="34" charset="0"/>
              </a:rPr>
              <a:t>CARACTERÍSTICAS PRINCIPALES:</a:t>
            </a:r>
          </a:p>
          <a:p>
            <a:pPr algn="just"/>
            <a:endParaRPr lang="es-MX" sz="1600" dirty="0">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Estructura metálica tipo cercha con altura de 4,29 m</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Pendiente máxima +/- 12,00 %</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Franja peatonal de 1,20 m de ancho</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Franja vehicular de 3,70 m de ancho</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Capacidad para un camión de 8,00 toneladas de carga</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Longitud total 30,15 m</a:t>
            </a:r>
          </a:p>
        </p:txBody>
      </p:sp>
      <p:sp>
        <p:nvSpPr>
          <p:cNvPr id="5" name="Título 1">
            <a:extLst>
              <a:ext uri="{FF2B5EF4-FFF2-40B4-BE49-F238E27FC236}">
                <a16:creationId xmlns:a16="http://schemas.microsoft.com/office/drawing/2014/main" id="{D24286BE-B6A8-BC72-E6CF-1AC40AAEB20A}"/>
              </a:ext>
            </a:extLst>
          </p:cNvPr>
          <p:cNvSpPr>
            <a:spLocks noGrp="1"/>
          </p:cNvSpPr>
          <p:nvPr>
            <p:ph type="title"/>
          </p:nvPr>
        </p:nvSpPr>
        <p:spPr>
          <a:xfrm>
            <a:off x="0" y="0"/>
            <a:ext cx="12192000" cy="824805"/>
          </a:xfrm>
        </p:spPr>
        <p:txBody>
          <a:bodyPr>
            <a:noAutofit/>
          </a:bodyPr>
          <a:lstStyle/>
          <a:p>
            <a:pPr algn="ctr"/>
            <a:r>
              <a:rPr lang="es-MX" sz="1800" dirty="0"/>
              <a:t>DISEÑO ESTRUCTURAL DE LAS PASARELAS VEHICULAR Y PEATONAL DEL MUELLE QUIBDO)</a:t>
            </a:r>
          </a:p>
        </p:txBody>
      </p:sp>
    </p:spTree>
    <p:extLst>
      <p:ext uri="{BB962C8B-B14F-4D97-AF65-F5344CB8AC3E}">
        <p14:creationId xmlns:p14="http://schemas.microsoft.com/office/powerpoint/2010/main" val="3106700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FB4B-6351-BFB2-1A6B-A504159138C2}"/>
            </a:ext>
          </a:extLst>
        </p:cNvPr>
        <p:cNvGrpSpPr/>
        <p:nvPr/>
      </p:nvGrpSpPr>
      <p:grpSpPr>
        <a:xfrm>
          <a:off x="0" y="0"/>
          <a:ext cx="0" cy="0"/>
          <a:chOff x="0" y="0"/>
          <a:chExt cx="0" cy="0"/>
        </a:xfrm>
      </p:grpSpPr>
      <p:pic>
        <p:nvPicPr>
          <p:cNvPr id="4" name="Imagen 3" descr="Diagrama&#10;&#10;El contenido generado por IA puede ser incorrecto.">
            <a:extLst>
              <a:ext uri="{FF2B5EF4-FFF2-40B4-BE49-F238E27FC236}">
                <a16:creationId xmlns:a16="http://schemas.microsoft.com/office/drawing/2014/main" id="{B0A21B3A-48F7-4EE6-1363-A6DBDF59E380}"/>
              </a:ext>
            </a:extLst>
          </p:cNvPr>
          <p:cNvPicPr>
            <a:picLocks noChangeAspect="1"/>
          </p:cNvPicPr>
          <p:nvPr/>
        </p:nvPicPr>
        <p:blipFill>
          <a:blip r:embed="rId3"/>
          <a:stretch>
            <a:fillRect/>
          </a:stretch>
        </p:blipFill>
        <p:spPr>
          <a:xfrm>
            <a:off x="2963" y="1061049"/>
            <a:ext cx="9877342" cy="4979487"/>
          </a:xfrm>
          <a:prstGeom prst="rect">
            <a:avLst/>
          </a:prstGeom>
        </p:spPr>
      </p:pic>
      <p:sp>
        <p:nvSpPr>
          <p:cNvPr id="3" name="CuadroTexto 2">
            <a:extLst>
              <a:ext uri="{FF2B5EF4-FFF2-40B4-BE49-F238E27FC236}">
                <a16:creationId xmlns:a16="http://schemas.microsoft.com/office/drawing/2014/main" id="{474589BB-EC9B-262B-0472-74C3B29CAAF3}"/>
              </a:ext>
            </a:extLst>
          </p:cNvPr>
          <p:cNvSpPr txBox="1"/>
          <p:nvPr/>
        </p:nvSpPr>
        <p:spPr>
          <a:xfrm>
            <a:off x="6962356" y="2795349"/>
            <a:ext cx="5229644" cy="3108543"/>
          </a:xfrm>
          <a:prstGeom prst="rect">
            <a:avLst/>
          </a:prstGeom>
          <a:noFill/>
        </p:spPr>
        <p:txBody>
          <a:bodyPr wrap="square">
            <a:spAutoFit/>
          </a:bodyPr>
          <a:lstStyle/>
          <a:p>
            <a:pPr algn="just"/>
            <a:r>
              <a:rPr lang="es-MX" b="1" dirty="0">
                <a:solidFill>
                  <a:srgbClr val="FF931E"/>
                </a:solidFill>
                <a:latin typeface="Verdana" panose="020B0604030504040204" pitchFamily="34" charset="0"/>
                <a:ea typeface="Verdana" panose="020B0604030504040204" pitchFamily="34" charset="0"/>
              </a:rPr>
              <a:t>PASARELA PEATONAL DE CARGA</a:t>
            </a:r>
          </a:p>
          <a:p>
            <a:pPr algn="just"/>
            <a:r>
              <a:rPr lang="es-MX" b="1" dirty="0">
                <a:solidFill>
                  <a:srgbClr val="FF931E"/>
                </a:solidFill>
                <a:latin typeface="Verdana" panose="020B0604030504040204" pitchFamily="34" charset="0"/>
                <a:ea typeface="Verdana" panose="020B0604030504040204" pitchFamily="34" charset="0"/>
              </a:rPr>
              <a:t>CARACTERÍSTICAS PRINCIPALES:</a:t>
            </a:r>
          </a:p>
          <a:p>
            <a:pPr algn="just"/>
            <a:endParaRPr lang="es-MX" sz="1600" dirty="0">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Estructura metálica tipo cercha con altura de 1,87 m</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Conserva pendiente mínima según ángulo de flotación entre muelle y apoyo central</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Dos franja peatonales de carga con 1,52 m de ancho</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Capacidad para 12,00 toneladas de tráfico de carga continua en los dos sentidos</a:t>
            </a:r>
          </a:p>
          <a:p>
            <a:pPr marL="171450" indent="-1714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Longitud total 17,30 m</a:t>
            </a:r>
          </a:p>
        </p:txBody>
      </p:sp>
      <p:sp>
        <p:nvSpPr>
          <p:cNvPr id="6" name="Título 1">
            <a:extLst>
              <a:ext uri="{FF2B5EF4-FFF2-40B4-BE49-F238E27FC236}">
                <a16:creationId xmlns:a16="http://schemas.microsoft.com/office/drawing/2014/main" id="{6323A025-3458-BF87-B6EB-ABC7EADFF4BD}"/>
              </a:ext>
            </a:extLst>
          </p:cNvPr>
          <p:cNvSpPr>
            <a:spLocks noGrp="1"/>
          </p:cNvSpPr>
          <p:nvPr>
            <p:ph type="title"/>
          </p:nvPr>
        </p:nvSpPr>
        <p:spPr>
          <a:xfrm>
            <a:off x="0" y="0"/>
            <a:ext cx="12192000" cy="824805"/>
          </a:xfrm>
        </p:spPr>
        <p:txBody>
          <a:bodyPr>
            <a:noAutofit/>
          </a:bodyPr>
          <a:lstStyle/>
          <a:p>
            <a:pPr algn="ctr"/>
            <a:r>
              <a:rPr lang="es-MX" sz="1800" dirty="0"/>
              <a:t>DISEÑO ESTRUCTURAL DE LAS PASARELAS VEHICULAR Y PEATONAL DEL MUELLE QUIBDO)</a:t>
            </a:r>
          </a:p>
        </p:txBody>
      </p:sp>
    </p:spTree>
    <p:extLst>
      <p:ext uri="{BB962C8B-B14F-4D97-AF65-F5344CB8AC3E}">
        <p14:creationId xmlns:p14="http://schemas.microsoft.com/office/powerpoint/2010/main" val="3457614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41CF8800-1848-07B6-CA70-EEC4AB8E2EA2}"/>
              </a:ext>
            </a:extLst>
          </p:cNvPr>
          <p:cNvSpPr txBox="1"/>
          <p:nvPr/>
        </p:nvSpPr>
        <p:spPr>
          <a:xfrm>
            <a:off x="6510474" y="2778319"/>
            <a:ext cx="5430650" cy="2893100"/>
          </a:xfrm>
          <a:prstGeom prst="rect">
            <a:avLst/>
          </a:prstGeom>
          <a:noFill/>
        </p:spPr>
        <p:txBody>
          <a:bodyPr wrap="square">
            <a:spAutoFit/>
          </a:bodyPr>
          <a:lstStyle/>
          <a:p>
            <a:pPr algn="just"/>
            <a:r>
              <a:rPr lang="es-MX" sz="2000" b="1" dirty="0">
                <a:solidFill>
                  <a:srgbClr val="FF931E"/>
                </a:solidFill>
                <a:latin typeface="Verdana" panose="020B0604030504040204" pitchFamily="34" charset="0"/>
                <a:ea typeface="Verdana" panose="020B0604030504040204" pitchFamily="34" charset="0"/>
                <a:cs typeface="Gotham" pitchFamily="50" charset="0"/>
              </a:rPr>
              <a:t>LEY 2 DE 1959</a:t>
            </a:r>
          </a:p>
          <a:p>
            <a:pPr algn="just"/>
            <a:endParaRPr lang="es-MX" dirty="0">
              <a:latin typeface="Verdana" panose="020B0604030504040204" pitchFamily="34" charset="0"/>
              <a:ea typeface="Verdana" panose="020B0604030504040204" pitchFamily="34" charset="0"/>
              <a:cs typeface="Gotham" pitchFamily="50" charset="0"/>
            </a:endParaRPr>
          </a:p>
          <a:p>
            <a:pPr algn="just"/>
            <a:r>
              <a:rPr lang="es-MX" dirty="0">
                <a:latin typeface="Verdana" panose="020B0604030504040204" pitchFamily="34" charset="0"/>
                <a:ea typeface="Verdana" panose="020B0604030504040204" pitchFamily="34" charset="0"/>
                <a:cs typeface="Gotham" pitchFamily="50" charset="0"/>
              </a:rPr>
              <a:t>El área destinada para la ejecución del proyecto se ubica en la Región del Pacífico Colombiano y forma parte de la Reserva Forestal del Pacífico, declarada mediante la Ley 2 de 1959; además, esta zona fue ordenada y clasificada por la Resolución 1926 de 2013 del Ministerio de Ambiente y Desarrollo Sostenible.</a:t>
            </a:r>
            <a:endParaRPr lang="es-CO" dirty="0">
              <a:latin typeface="Verdana" panose="020B0604030504040204" pitchFamily="34" charset="0"/>
              <a:ea typeface="Verdana" panose="020B0604030504040204" pitchFamily="34" charset="0"/>
              <a:cs typeface="Gotham" pitchFamily="50" charset="0"/>
            </a:endParaRPr>
          </a:p>
        </p:txBody>
      </p:sp>
      <p:pic>
        <p:nvPicPr>
          <p:cNvPr id="19" name="Imagen 18" descr="Mapa&#10;&#10;El contenido generado por IA puede ser incorrecto.">
            <a:extLst>
              <a:ext uri="{FF2B5EF4-FFF2-40B4-BE49-F238E27FC236}">
                <a16:creationId xmlns:a16="http://schemas.microsoft.com/office/drawing/2014/main" id="{DD1CD97F-D0FE-B91B-F40B-BF1F31FD6FEF}"/>
              </a:ext>
            </a:extLst>
          </p:cNvPr>
          <p:cNvPicPr>
            <a:picLocks noChangeAspect="1"/>
          </p:cNvPicPr>
          <p:nvPr/>
        </p:nvPicPr>
        <p:blipFill>
          <a:blip r:embed="rId3"/>
          <a:stretch>
            <a:fillRect/>
          </a:stretch>
        </p:blipFill>
        <p:spPr>
          <a:xfrm>
            <a:off x="69722" y="1078438"/>
            <a:ext cx="6291608" cy="4860267"/>
          </a:xfrm>
          <a:prstGeom prst="rect">
            <a:avLst/>
          </a:prstGeom>
        </p:spPr>
      </p:pic>
      <p:sp>
        <p:nvSpPr>
          <p:cNvPr id="4" name="Título 1">
            <a:extLst>
              <a:ext uri="{FF2B5EF4-FFF2-40B4-BE49-F238E27FC236}">
                <a16:creationId xmlns:a16="http://schemas.microsoft.com/office/drawing/2014/main" id="{44454B0F-E1C0-CE38-D768-45E34E2E03EF}"/>
              </a:ext>
            </a:extLst>
          </p:cNvPr>
          <p:cNvSpPr txBox="1">
            <a:spLocks/>
          </p:cNvSpPr>
          <p:nvPr/>
        </p:nvSpPr>
        <p:spPr>
          <a:xfrm>
            <a:off x="0" y="0"/>
            <a:ext cx="12192000" cy="7732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lgn="ctr"/>
            <a:r>
              <a:rPr lang="es-MX" sz="2400" dirty="0"/>
              <a:t>ACTUALIZACIÓN GESTIÓN AMBIENTAL Y SOCIAL.</a:t>
            </a:r>
          </a:p>
        </p:txBody>
      </p:sp>
      <p:sp>
        <p:nvSpPr>
          <p:cNvPr id="2" name="Rectángulo 1">
            <a:extLst>
              <a:ext uri="{FF2B5EF4-FFF2-40B4-BE49-F238E27FC236}">
                <a16:creationId xmlns:a16="http://schemas.microsoft.com/office/drawing/2014/main" id="{E4F22828-3D5D-4799-AA8C-6AF7000AD15D}"/>
              </a:ext>
            </a:extLst>
          </p:cNvPr>
          <p:cNvSpPr/>
          <p:nvPr/>
        </p:nvSpPr>
        <p:spPr>
          <a:xfrm>
            <a:off x="6510474" y="1078438"/>
            <a:ext cx="5430650" cy="1200329"/>
          </a:xfrm>
          <a:prstGeom prst="rect">
            <a:avLst/>
          </a:prstGeom>
        </p:spPr>
        <p:txBody>
          <a:bodyPr wrap="square">
            <a:spAutoFit/>
          </a:bodyPr>
          <a:lstStyle/>
          <a:p>
            <a:r>
              <a:rPr lang="es-CO" dirty="0">
                <a:latin typeface="Gotham" pitchFamily="50" charset="0"/>
                <a:ea typeface="Calibri" panose="020F0502020204030204" pitchFamily="34" charset="0"/>
                <a:cs typeface="Times New Roman" panose="02020603050405020304" pitchFamily="18" charset="0"/>
              </a:rPr>
              <a:t>En el análisis de la información secundaria se evidenció que el proyecto se encuentra dentro del ámbito de aplicación de la Ley 2 de 1959.</a:t>
            </a:r>
            <a:endParaRPr lang="es-CO" dirty="0"/>
          </a:p>
        </p:txBody>
      </p:sp>
    </p:spTree>
    <p:extLst>
      <p:ext uri="{BB962C8B-B14F-4D97-AF65-F5344CB8AC3E}">
        <p14:creationId xmlns:p14="http://schemas.microsoft.com/office/powerpoint/2010/main" val="2405818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9A19-95F1-3354-9EE7-2FBAE613A6E2}"/>
            </a:ext>
          </a:extLst>
        </p:cNvPr>
        <p:cNvGrpSpPr/>
        <p:nvPr/>
      </p:nvGrpSpPr>
      <p:grpSpPr>
        <a:xfrm>
          <a:off x="0" y="0"/>
          <a:ext cx="0" cy="0"/>
          <a:chOff x="0" y="0"/>
          <a:chExt cx="0" cy="0"/>
        </a:xfrm>
      </p:grpSpPr>
      <p:sp>
        <p:nvSpPr>
          <p:cNvPr id="14" name="CuadroTexto 13">
            <a:extLst>
              <a:ext uri="{FF2B5EF4-FFF2-40B4-BE49-F238E27FC236}">
                <a16:creationId xmlns:a16="http://schemas.microsoft.com/office/drawing/2014/main" id="{88601FEA-DB51-A8F0-5550-FC910388E1FA}"/>
              </a:ext>
            </a:extLst>
          </p:cNvPr>
          <p:cNvSpPr txBox="1"/>
          <p:nvPr/>
        </p:nvSpPr>
        <p:spPr>
          <a:xfrm>
            <a:off x="426937" y="804612"/>
            <a:ext cx="11338126" cy="4801314"/>
          </a:xfrm>
          <a:prstGeom prst="rect">
            <a:avLst/>
          </a:prstGeom>
          <a:noFill/>
        </p:spPr>
        <p:txBody>
          <a:bodyPr wrap="square">
            <a:spAutoFit/>
          </a:bodyPr>
          <a:lstStyle/>
          <a:p>
            <a:pPr algn="just"/>
            <a:r>
              <a:rPr lang="es-CO" sz="2000" b="1" dirty="0">
                <a:solidFill>
                  <a:srgbClr val="FF931E"/>
                </a:solidFill>
                <a:latin typeface="Verdana" panose="020B0604030504040204" pitchFamily="34" charset="0"/>
                <a:ea typeface="Verdana" panose="020B0604030504040204" pitchFamily="34" charset="0"/>
              </a:rPr>
              <a:t>TRÁMITE AMBIENTAL</a:t>
            </a:r>
          </a:p>
          <a:p>
            <a:pPr algn="just"/>
            <a:endParaRPr lang="es-CO" dirty="0">
              <a:effectLst/>
              <a:latin typeface="Verdana" panose="020B0604030504040204" pitchFamily="34" charset="0"/>
              <a:ea typeface="Verdana" panose="020B0604030504040204" pitchFamily="34" charset="0"/>
              <a:cs typeface="Times New Roman" panose="02020603050405020304" pitchFamily="18" charset="0"/>
            </a:endParaRPr>
          </a:p>
          <a:p>
            <a:pPr algn="just"/>
            <a:r>
              <a:rPr lang="es-CO" dirty="0">
                <a:effectLst/>
                <a:latin typeface="Verdana" panose="020B0604030504040204" pitchFamily="34" charset="0"/>
                <a:ea typeface="Verdana" panose="020B0604030504040204" pitchFamily="34" charset="0"/>
                <a:cs typeface="Times New Roman" panose="02020603050405020304" pitchFamily="18" charset="0"/>
              </a:rPr>
              <a:t>1. Para llevar a cabo la construcción dentro de un área clasificada como Reserva Forestal de Orden Nacional según la Ley 2 de 1959 y zonificada mediante la Resolución 1926 de 2013, es necesario adelantar el trámite de </a:t>
            </a:r>
            <a:r>
              <a:rPr lang="es-CO" b="1" dirty="0">
                <a:latin typeface="Verdana" panose="020B0604030504040204" pitchFamily="34" charset="0"/>
                <a:ea typeface="Verdana" panose="020B0604030504040204" pitchFamily="34" charset="0"/>
                <a:cs typeface="Times New Roman" panose="02020603050405020304" pitchFamily="18" charset="0"/>
              </a:rPr>
              <a:t>S</a:t>
            </a:r>
            <a:r>
              <a:rPr lang="es-CO" b="1" dirty="0">
                <a:effectLst/>
                <a:latin typeface="Verdana" panose="020B0604030504040204" pitchFamily="34" charset="0"/>
                <a:ea typeface="Verdana" panose="020B0604030504040204" pitchFamily="34" charset="0"/>
                <a:cs typeface="Times New Roman" panose="02020603050405020304" pitchFamily="18" charset="0"/>
              </a:rPr>
              <a:t>ustracción de Reserva Forestal</a:t>
            </a:r>
            <a:r>
              <a:rPr lang="es-CO" dirty="0">
                <a:effectLst/>
                <a:latin typeface="Verdana" panose="020B0604030504040204" pitchFamily="34" charset="0"/>
                <a:ea typeface="Verdana" panose="020B0604030504040204" pitchFamily="34" charset="0"/>
                <a:cs typeface="Times New Roman" panose="02020603050405020304" pitchFamily="18" charset="0"/>
              </a:rPr>
              <a:t> ante </a:t>
            </a:r>
            <a:r>
              <a:rPr lang="es-CO" b="1" u="sng" dirty="0">
                <a:effectLst/>
                <a:latin typeface="Verdana" panose="020B0604030504040204" pitchFamily="34" charset="0"/>
                <a:ea typeface="Verdana" panose="020B0604030504040204" pitchFamily="34" charset="0"/>
                <a:cs typeface="Times New Roman" panose="02020603050405020304" pitchFamily="18" charset="0"/>
              </a:rPr>
              <a:t>El Ministerio de Ambiente y Desarrollo Sostenible (MADS) </a:t>
            </a:r>
            <a:r>
              <a:rPr lang="es-CO" dirty="0">
                <a:effectLst/>
                <a:latin typeface="Verdana" panose="020B0604030504040204" pitchFamily="34" charset="0"/>
                <a:ea typeface="Verdana" panose="020B0604030504040204" pitchFamily="34" charset="0"/>
                <a:cs typeface="Times New Roman" panose="02020603050405020304" pitchFamily="18" charset="0"/>
              </a:rPr>
              <a:t>debido a que la reserva es de orden nacional. Dicho procedimiento debe realizarse conforme a los lineamientos establecidos en la Resolución 1705 de 2024.</a:t>
            </a:r>
          </a:p>
          <a:p>
            <a:pPr algn="just"/>
            <a:endParaRPr lang="es-CO" dirty="0">
              <a:latin typeface="Verdana" panose="020B0604030504040204" pitchFamily="34" charset="0"/>
              <a:ea typeface="Verdana" panose="020B0604030504040204" pitchFamily="34" charset="0"/>
              <a:cs typeface="Times New Roman" panose="02020603050405020304" pitchFamily="18" charset="0"/>
            </a:endParaRPr>
          </a:p>
          <a:p>
            <a:pPr algn="just"/>
            <a:r>
              <a:rPr lang="es-CO" dirty="0">
                <a:latin typeface="Verdana" panose="020B0604030504040204" pitchFamily="34" charset="0"/>
                <a:ea typeface="Verdana" panose="020B0604030504040204" pitchFamily="34" charset="0"/>
                <a:cs typeface="Times New Roman" panose="02020603050405020304" pitchFamily="18" charset="0"/>
              </a:rPr>
              <a:t>2. </a:t>
            </a:r>
            <a:r>
              <a:rPr lang="es-CO" dirty="0">
                <a:latin typeface="Verdana" panose="020B0604030504040204" pitchFamily="34" charset="0"/>
                <a:ea typeface="Verdana" panose="020B0604030504040204" pitchFamily="34" charset="0"/>
                <a:cs typeface="Gotham" pitchFamily="50" charset="0"/>
              </a:rPr>
              <a:t>Se debe tramitar la </a:t>
            </a:r>
            <a:r>
              <a:rPr lang="es-CO" b="1" dirty="0">
                <a:latin typeface="Verdana" panose="020B0604030504040204" pitchFamily="34" charset="0"/>
                <a:ea typeface="Verdana" panose="020B0604030504040204" pitchFamily="34" charset="0"/>
                <a:cs typeface="Gotham" pitchFamily="50" charset="0"/>
              </a:rPr>
              <a:t>Licencia Ambiental, </a:t>
            </a:r>
            <a:r>
              <a:rPr lang="es-CO" dirty="0">
                <a:latin typeface="Verdana" panose="020B0604030504040204" pitchFamily="34" charset="0"/>
                <a:ea typeface="Verdana" panose="020B0604030504040204" pitchFamily="34" charset="0"/>
                <a:cs typeface="Gotham" pitchFamily="50" charset="0"/>
              </a:rPr>
              <a:t>la cual tiene inmerso los permisos. Para el </a:t>
            </a:r>
            <a:r>
              <a:rPr lang="es-CO" b="1" dirty="0">
                <a:latin typeface="Verdana" panose="020B0604030504040204" pitchFamily="34" charset="0"/>
                <a:ea typeface="Verdana" panose="020B0604030504040204" pitchFamily="34" charset="0"/>
                <a:cs typeface="Gotham" pitchFamily="50" charset="0"/>
              </a:rPr>
              <a:t>licenciamiento ambiental </a:t>
            </a:r>
            <a:r>
              <a:rPr lang="es-CO" dirty="0">
                <a:latin typeface="Verdana" panose="020B0604030504040204" pitchFamily="34" charset="0"/>
                <a:ea typeface="Verdana" panose="020B0604030504040204" pitchFamily="34" charset="0"/>
                <a:cs typeface="Gotham" pitchFamily="50" charset="0"/>
              </a:rPr>
              <a:t>se debe dar cumplimiento a los términos de referencia aplicables a los proyectos de construcción, ampliación y mantenimiento de muelles, conforme a la normatividad ambiental vigente.  Sin embargo, </a:t>
            </a:r>
            <a:r>
              <a:rPr lang="es-CO" b="1" u="sng" dirty="0">
                <a:latin typeface="Verdana" panose="020B0604030504040204" pitchFamily="34" charset="0"/>
                <a:ea typeface="Verdana" panose="020B0604030504040204" pitchFamily="34" charset="0"/>
                <a:cs typeface="Gotham" pitchFamily="50" charset="0"/>
              </a:rPr>
              <a:t>al iniciar el proceso de estructuración de documento de Estudio de Impacto Ambiental – EIA, se debe solicitar formalmente ante la ANLA y/o CODECHOCO los términos de referencia específicos que deben aplicarse, así como la definición de la entidad competente para adelantar el trámite de licencia ambiental.</a:t>
            </a:r>
          </a:p>
        </p:txBody>
      </p:sp>
      <p:sp>
        <p:nvSpPr>
          <p:cNvPr id="4" name="Título 1">
            <a:extLst>
              <a:ext uri="{FF2B5EF4-FFF2-40B4-BE49-F238E27FC236}">
                <a16:creationId xmlns:a16="http://schemas.microsoft.com/office/drawing/2014/main" id="{B9EC8EF1-BA53-D682-732F-E76370FC9E00}"/>
              </a:ext>
            </a:extLst>
          </p:cNvPr>
          <p:cNvSpPr txBox="1">
            <a:spLocks/>
          </p:cNvSpPr>
          <p:nvPr/>
        </p:nvSpPr>
        <p:spPr>
          <a:xfrm>
            <a:off x="0" y="0"/>
            <a:ext cx="12192000" cy="7732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lgn="ctr"/>
            <a:r>
              <a:rPr lang="es-MX" sz="2400" dirty="0"/>
              <a:t>ACTUALIZACIÓN GESTIÓN AMBIENTAL Y SOCIAL.</a:t>
            </a:r>
          </a:p>
        </p:txBody>
      </p:sp>
    </p:spTree>
    <p:extLst>
      <p:ext uri="{BB962C8B-B14F-4D97-AF65-F5344CB8AC3E}">
        <p14:creationId xmlns:p14="http://schemas.microsoft.com/office/powerpoint/2010/main" val="2392405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DF49-E96C-7523-3A93-B3B362565198}"/>
            </a:ext>
          </a:extLst>
        </p:cNvPr>
        <p:cNvGrpSpPr/>
        <p:nvPr/>
      </p:nvGrpSpPr>
      <p:grpSpPr>
        <a:xfrm>
          <a:off x="0" y="0"/>
          <a:ext cx="0" cy="0"/>
          <a:chOff x="0" y="0"/>
          <a:chExt cx="0" cy="0"/>
        </a:xfrm>
      </p:grpSpPr>
      <p:sp>
        <p:nvSpPr>
          <p:cNvPr id="14" name="CuadroTexto 13">
            <a:extLst>
              <a:ext uri="{FF2B5EF4-FFF2-40B4-BE49-F238E27FC236}">
                <a16:creationId xmlns:a16="http://schemas.microsoft.com/office/drawing/2014/main" id="{3481E9C9-0C7D-8C7D-2EF7-EF89E53A751D}"/>
              </a:ext>
            </a:extLst>
          </p:cNvPr>
          <p:cNvSpPr txBox="1"/>
          <p:nvPr/>
        </p:nvSpPr>
        <p:spPr>
          <a:xfrm>
            <a:off x="6924243" y="1843950"/>
            <a:ext cx="5158671" cy="3170099"/>
          </a:xfrm>
          <a:prstGeom prst="rect">
            <a:avLst/>
          </a:prstGeom>
          <a:noFill/>
        </p:spPr>
        <p:txBody>
          <a:bodyPr wrap="square">
            <a:spAutoFit/>
          </a:bodyPr>
          <a:lstStyle/>
          <a:p>
            <a:pPr algn="just"/>
            <a:r>
              <a:rPr lang="es-CO" sz="2000" b="1" dirty="0">
                <a:solidFill>
                  <a:srgbClr val="FF931E"/>
                </a:solidFill>
                <a:latin typeface="Verdana" panose="020B0604030504040204" pitchFamily="34" charset="0"/>
                <a:ea typeface="Verdana" panose="020B0604030504040204" pitchFamily="34" charset="0"/>
              </a:rPr>
              <a:t>CONSULTA PREVIA </a:t>
            </a:r>
          </a:p>
          <a:p>
            <a:pPr algn="just"/>
            <a:endParaRPr lang="es-CO" dirty="0">
              <a:latin typeface="Verdana" panose="020B0604030504040204" pitchFamily="34" charset="0"/>
              <a:ea typeface="Verdana" panose="020B0604030504040204" pitchFamily="34" charset="0"/>
              <a:cs typeface="Gotham" pitchFamily="50" charset="0"/>
            </a:endParaRPr>
          </a:p>
          <a:p>
            <a:pPr algn="just"/>
            <a:r>
              <a:rPr lang="es-CO" dirty="0">
                <a:latin typeface="Verdana" panose="020B0604030504040204" pitchFamily="34" charset="0"/>
                <a:ea typeface="Verdana" panose="020B0604030504040204" pitchFamily="34" charset="0"/>
                <a:cs typeface="Gotham" pitchFamily="50" charset="0"/>
              </a:rPr>
              <a:t>Se debe adelantar la consulta sobre la procedencia de consulta previa ante la posible afectación que el proyecto pudiese generar en el territorio. Esta consulta debe  hacerse ante Ministerio del Interior sobre la procedencia de consulta previa en el área de influencia -AI- del proyecto. Esto se debe a que en la zona se identificó Tierras de comunidades negras. </a:t>
            </a:r>
          </a:p>
        </p:txBody>
      </p:sp>
      <p:pic>
        <p:nvPicPr>
          <p:cNvPr id="6" name="Imagen 5" descr="Mapa&#10;&#10;El contenido generado por IA puede ser incorrecto.">
            <a:extLst>
              <a:ext uri="{FF2B5EF4-FFF2-40B4-BE49-F238E27FC236}">
                <a16:creationId xmlns:a16="http://schemas.microsoft.com/office/drawing/2014/main" id="{2C9E468D-4399-DD5D-F52F-CF8E13E82F98}"/>
              </a:ext>
            </a:extLst>
          </p:cNvPr>
          <p:cNvPicPr>
            <a:picLocks noChangeAspect="1"/>
          </p:cNvPicPr>
          <p:nvPr/>
        </p:nvPicPr>
        <p:blipFill>
          <a:blip r:embed="rId2"/>
          <a:stretch>
            <a:fillRect/>
          </a:stretch>
        </p:blipFill>
        <p:spPr>
          <a:xfrm>
            <a:off x="0" y="946335"/>
            <a:ext cx="6833078" cy="4965327"/>
          </a:xfrm>
          <a:prstGeom prst="rect">
            <a:avLst/>
          </a:prstGeom>
        </p:spPr>
      </p:pic>
      <p:sp>
        <p:nvSpPr>
          <p:cNvPr id="3" name="Título 1">
            <a:extLst>
              <a:ext uri="{FF2B5EF4-FFF2-40B4-BE49-F238E27FC236}">
                <a16:creationId xmlns:a16="http://schemas.microsoft.com/office/drawing/2014/main" id="{DE5C16DD-89BC-9826-D80B-67FD805D310A}"/>
              </a:ext>
            </a:extLst>
          </p:cNvPr>
          <p:cNvSpPr txBox="1">
            <a:spLocks/>
          </p:cNvSpPr>
          <p:nvPr/>
        </p:nvSpPr>
        <p:spPr>
          <a:xfrm>
            <a:off x="0" y="0"/>
            <a:ext cx="12192000" cy="6720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lgn="ctr"/>
            <a:r>
              <a:rPr lang="es-MX" sz="2400" dirty="0"/>
              <a:t>ACTUALIZACIÓN GESTIÓN AMBIENTAL Y SOCIAL.</a:t>
            </a:r>
          </a:p>
        </p:txBody>
      </p:sp>
    </p:spTree>
    <p:extLst>
      <p:ext uri="{BB962C8B-B14F-4D97-AF65-F5344CB8AC3E}">
        <p14:creationId xmlns:p14="http://schemas.microsoft.com/office/powerpoint/2010/main" val="2172613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BCB20-F544-B5D3-6398-6A747AF0112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D4167-1B38-836C-8AB4-80ABB0C8E4E7}"/>
              </a:ext>
            </a:extLst>
          </p:cNvPr>
          <p:cNvSpPr>
            <a:spLocks noGrp="1"/>
          </p:cNvSpPr>
          <p:nvPr>
            <p:ph type="title"/>
          </p:nvPr>
        </p:nvSpPr>
        <p:spPr>
          <a:xfrm>
            <a:off x="0" y="0"/>
            <a:ext cx="12192000" cy="672066"/>
          </a:xfrm>
        </p:spPr>
        <p:txBody>
          <a:bodyPr>
            <a:normAutofit/>
          </a:bodyPr>
          <a:lstStyle/>
          <a:p>
            <a:pPr lvl="0" algn="ctr"/>
            <a:r>
              <a:rPr lang="es-MX" sz="2400" dirty="0"/>
              <a:t>COMPONENTE PREDIAL</a:t>
            </a:r>
          </a:p>
        </p:txBody>
      </p:sp>
      <p:sp>
        <p:nvSpPr>
          <p:cNvPr id="4" name="CuadroTexto 3">
            <a:extLst>
              <a:ext uri="{FF2B5EF4-FFF2-40B4-BE49-F238E27FC236}">
                <a16:creationId xmlns:a16="http://schemas.microsoft.com/office/drawing/2014/main" id="{C4C03DEA-A367-C373-DE31-5EE261D4E81D}"/>
              </a:ext>
            </a:extLst>
          </p:cNvPr>
          <p:cNvSpPr txBox="1"/>
          <p:nvPr/>
        </p:nvSpPr>
        <p:spPr>
          <a:xfrm>
            <a:off x="9118042" y="615027"/>
            <a:ext cx="2797834" cy="5632311"/>
          </a:xfrm>
          <a:prstGeom prst="rect">
            <a:avLst/>
          </a:prstGeom>
          <a:noFill/>
        </p:spPr>
        <p:txBody>
          <a:bodyPr wrap="square">
            <a:spAutoFit/>
          </a:bodyPr>
          <a:lstStyle/>
          <a:p>
            <a:r>
              <a:rPr lang="es-CO" sz="2000" b="1" dirty="0">
                <a:solidFill>
                  <a:srgbClr val="FF931E"/>
                </a:solidFill>
                <a:effectLst/>
                <a:latin typeface="Verdana" panose="020B0604030504040204" pitchFamily="34" charset="0"/>
                <a:ea typeface="Verdana" panose="020B0604030504040204" pitchFamily="34" charset="0"/>
                <a:cs typeface="Arial" panose="020B0604020202020204" pitchFamily="34" charset="0"/>
              </a:rPr>
              <a:t>TIRA PREDIAL</a:t>
            </a:r>
          </a:p>
          <a:p>
            <a:endParaRPr lang="es-CO" sz="2000" dirty="0">
              <a:latin typeface="Verdana" panose="020B0604030504040204" pitchFamily="34" charset="0"/>
              <a:ea typeface="Verdana" panose="020B0604030504040204" pitchFamily="34" charset="0"/>
              <a:cs typeface="Arial" panose="020B0604020202020204" pitchFamily="34" charset="0"/>
            </a:endParaRPr>
          </a:p>
          <a:p>
            <a:r>
              <a:rPr lang="es-CO" sz="2000" dirty="0">
                <a:effectLst/>
                <a:latin typeface="Verdana" panose="020B0604030504040204" pitchFamily="34" charset="0"/>
                <a:ea typeface="Verdana" panose="020B0604030504040204" pitchFamily="34" charset="0"/>
                <a:cs typeface="Arial" panose="020B0604020202020204" pitchFamily="34" charset="0"/>
              </a:rPr>
              <a:t>Realizadas las anteriores aclaraciones se actualizó la información catastral disponible, con lo cual se determinó la siguiente afectación por implantación del límite de intervención del muelle y vías complementarias que afecta 2 predios. </a:t>
            </a:r>
            <a:endParaRPr lang="es-CO" sz="2000" dirty="0">
              <a:latin typeface="Verdana" panose="020B0604030504040204" pitchFamily="34" charset="0"/>
              <a:ea typeface="Verdana" panose="020B0604030504040204" pitchFamily="34" charset="0"/>
            </a:endParaRPr>
          </a:p>
        </p:txBody>
      </p:sp>
      <p:grpSp>
        <p:nvGrpSpPr>
          <p:cNvPr id="5" name="Grupo 4">
            <a:extLst>
              <a:ext uri="{FF2B5EF4-FFF2-40B4-BE49-F238E27FC236}">
                <a16:creationId xmlns:a16="http://schemas.microsoft.com/office/drawing/2014/main" id="{9441F156-1860-48E8-8206-00E1595AB114}"/>
              </a:ext>
            </a:extLst>
          </p:cNvPr>
          <p:cNvGrpSpPr/>
          <p:nvPr/>
        </p:nvGrpSpPr>
        <p:grpSpPr>
          <a:xfrm>
            <a:off x="428142" y="569405"/>
            <a:ext cx="8564937" cy="5719190"/>
            <a:chOff x="428142" y="569405"/>
            <a:chExt cx="8564937" cy="5719190"/>
          </a:xfrm>
        </p:grpSpPr>
        <p:pic>
          <p:nvPicPr>
            <p:cNvPr id="3" name="Imagen 2">
              <a:extLst>
                <a:ext uri="{FF2B5EF4-FFF2-40B4-BE49-F238E27FC236}">
                  <a16:creationId xmlns:a16="http://schemas.microsoft.com/office/drawing/2014/main" id="{BFB448A8-2715-4655-AA0F-D5C6380A32FB}"/>
                </a:ext>
              </a:extLst>
            </p:cNvPr>
            <p:cNvPicPr>
              <a:picLocks noChangeAspect="1"/>
            </p:cNvPicPr>
            <p:nvPr/>
          </p:nvPicPr>
          <p:blipFill>
            <a:blip r:embed="rId3"/>
            <a:stretch>
              <a:fillRect/>
            </a:stretch>
          </p:blipFill>
          <p:spPr>
            <a:xfrm>
              <a:off x="428142" y="569405"/>
              <a:ext cx="8564937" cy="5719190"/>
            </a:xfrm>
            <a:prstGeom prst="rect">
              <a:avLst/>
            </a:prstGeom>
          </p:spPr>
        </p:pic>
        <p:pic>
          <p:nvPicPr>
            <p:cNvPr id="6" name="Imagen 5" descr="Tabla&#10;&#10;El contenido generado por IA puede ser incorrecto.">
              <a:extLst>
                <a:ext uri="{FF2B5EF4-FFF2-40B4-BE49-F238E27FC236}">
                  <a16:creationId xmlns:a16="http://schemas.microsoft.com/office/drawing/2014/main" id="{EC6210F5-94C3-880B-658D-79B6F7B260F1}"/>
                </a:ext>
              </a:extLst>
            </p:cNvPr>
            <p:cNvPicPr>
              <a:picLocks noChangeAspect="1"/>
            </p:cNvPicPr>
            <p:nvPr/>
          </p:nvPicPr>
          <p:blipFill>
            <a:blip r:embed="rId4"/>
            <a:stretch>
              <a:fillRect/>
            </a:stretch>
          </p:blipFill>
          <p:spPr>
            <a:xfrm>
              <a:off x="1675041" y="929882"/>
              <a:ext cx="5636578" cy="818493"/>
            </a:xfrm>
            <a:prstGeom prst="rect">
              <a:avLst/>
            </a:prstGeom>
          </p:spPr>
        </p:pic>
        <p:sp>
          <p:nvSpPr>
            <p:cNvPr id="8" name="CuadroTexto 7">
              <a:extLst>
                <a:ext uri="{FF2B5EF4-FFF2-40B4-BE49-F238E27FC236}">
                  <a16:creationId xmlns:a16="http://schemas.microsoft.com/office/drawing/2014/main" id="{A0EF39D6-25A9-45FE-B5FA-F8EC929CDAB8}"/>
                </a:ext>
              </a:extLst>
            </p:cNvPr>
            <p:cNvSpPr txBox="1"/>
            <p:nvPr/>
          </p:nvSpPr>
          <p:spPr>
            <a:xfrm>
              <a:off x="1864649" y="667063"/>
              <a:ext cx="6125253" cy="338554"/>
            </a:xfrm>
            <a:prstGeom prst="rect">
              <a:avLst/>
            </a:prstGeom>
            <a:noFill/>
          </p:spPr>
          <p:txBody>
            <a:bodyPr wrap="square" rtlCol="0">
              <a:spAutoFit/>
            </a:bodyPr>
            <a:lstStyle/>
            <a:p>
              <a:r>
                <a:rPr lang="es-MX" sz="1600" dirty="0">
                  <a:solidFill>
                    <a:schemeClr val="bg1"/>
                  </a:solidFill>
                </a:rPr>
                <a:t>PREDIOS IDENTIFICADOS PARA LA IMPLANTACION DEL MUELLE</a:t>
              </a:r>
              <a:endParaRPr lang="es-CO" sz="1600" dirty="0">
                <a:solidFill>
                  <a:schemeClr val="bg1"/>
                </a:solidFill>
              </a:endParaRPr>
            </a:p>
          </p:txBody>
        </p:sp>
      </p:grpSp>
    </p:spTree>
    <p:extLst>
      <p:ext uri="{BB962C8B-B14F-4D97-AF65-F5344CB8AC3E}">
        <p14:creationId xmlns:p14="http://schemas.microsoft.com/office/powerpoint/2010/main" val="1417126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71F29-A12A-94D7-7E30-929C7C5AF392}"/>
              </a:ext>
            </a:extLst>
          </p:cNvPr>
          <p:cNvSpPr>
            <a:spLocks noGrp="1"/>
          </p:cNvSpPr>
          <p:nvPr>
            <p:ph type="title"/>
          </p:nvPr>
        </p:nvSpPr>
        <p:spPr>
          <a:xfrm>
            <a:off x="797488" y="125603"/>
            <a:ext cx="10932826" cy="672066"/>
          </a:xfrm>
        </p:spPr>
        <p:txBody>
          <a:bodyPr/>
          <a:lstStyle/>
          <a:p>
            <a:pPr algn="ctr"/>
            <a:r>
              <a:rPr lang="es-ES" dirty="0"/>
              <a:t>RECOMENDACIONES A ASISTENTES</a:t>
            </a:r>
            <a:endParaRPr lang="es-CO" dirty="0"/>
          </a:p>
        </p:txBody>
      </p:sp>
      <p:sp>
        <p:nvSpPr>
          <p:cNvPr id="7" name="Rectángulo redondeado 4">
            <a:extLst>
              <a:ext uri="{FF2B5EF4-FFF2-40B4-BE49-F238E27FC236}">
                <a16:creationId xmlns:a16="http://schemas.microsoft.com/office/drawing/2014/main" id="{BFD94331-345F-4424-AB61-E7C9E5F13F01}"/>
              </a:ext>
            </a:extLst>
          </p:cNvPr>
          <p:cNvSpPr/>
          <p:nvPr/>
        </p:nvSpPr>
        <p:spPr>
          <a:xfrm>
            <a:off x="92967" y="878504"/>
            <a:ext cx="11777128" cy="5100991"/>
          </a:xfrm>
          <a:prstGeom prst="roundRect">
            <a:avLst>
              <a:gd name="adj" fmla="val 222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2000" dirty="0"/>
          </a:p>
        </p:txBody>
      </p:sp>
      <p:sp>
        <p:nvSpPr>
          <p:cNvPr id="8" name="Título 1">
            <a:extLst>
              <a:ext uri="{FF2B5EF4-FFF2-40B4-BE49-F238E27FC236}">
                <a16:creationId xmlns:a16="http://schemas.microsoft.com/office/drawing/2014/main" id="{C1D4CAA0-4F69-4779-9FBD-C342B6248208}"/>
              </a:ext>
            </a:extLst>
          </p:cNvPr>
          <p:cNvSpPr txBox="1">
            <a:spLocks/>
          </p:cNvSpPr>
          <p:nvPr/>
        </p:nvSpPr>
        <p:spPr>
          <a:xfrm rot="16200000">
            <a:off x="-1816261" y="3251349"/>
            <a:ext cx="4755635" cy="3871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000" b="1" spc="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Para tener en cuenta </a:t>
            </a:r>
          </a:p>
        </p:txBody>
      </p:sp>
      <p:cxnSp>
        <p:nvCxnSpPr>
          <p:cNvPr id="9" name="Conector recto 8">
            <a:extLst>
              <a:ext uri="{FF2B5EF4-FFF2-40B4-BE49-F238E27FC236}">
                <a16:creationId xmlns:a16="http://schemas.microsoft.com/office/drawing/2014/main" id="{6BCDB013-6A6D-4914-8B62-5DA349739A97}"/>
              </a:ext>
            </a:extLst>
          </p:cNvPr>
          <p:cNvCxnSpPr>
            <a:cxnSpLocks/>
          </p:cNvCxnSpPr>
          <p:nvPr/>
        </p:nvCxnSpPr>
        <p:spPr>
          <a:xfrm>
            <a:off x="874992" y="904610"/>
            <a:ext cx="0" cy="507488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5A852F62-1F64-4CF1-9B76-B74201708BB7}"/>
              </a:ext>
            </a:extLst>
          </p:cNvPr>
          <p:cNvSpPr txBox="1"/>
          <p:nvPr/>
        </p:nvSpPr>
        <p:spPr>
          <a:xfrm>
            <a:off x="1537171" y="1067120"/>
            <a:ext cx="9827940" cy="5262979"/>
          </a:xfrm>
          <a:prstGeom prst="rect">
            <a:avLst/>
          </a:prstGeom>
          <a:noFill/>
        </p:spPr>
        <p:txBody>
          <a:bodyPr wrap="square" rtlCol="0">
            <a:spAutoFit/>
          </a:bodyPr>
          <a:lstStyle/>
          <a:p>
            <a:pPr marL="285750" indent="-285750">
              <a:buFont typeface="Arial" panose="020B0604020202020204" pitchFamily="34" charset="0"/>
              <a:buChar char="•"/>
            </a:pPr>
            <a:r>
              <a:rPr lang="es-ES" sz="2800" dirty="0">
                <a:latin typeface="Verdana" panose="020B0604030504040204" pitchFamily="34" charset="0"/>
                <a:ea typeface="Verdana" panose="020B0604030504040204" pitchFamily="34" charset="0"/>
                <a:cs typeface="Verdana" panose="020B0604030504040204" pitchFamily="34" charset="0"/>
              </a:rPr>
              <a:t>Escuchar atentamente.</a:t>
            </a:r>
          </a:p>
          <a:p>
            <a:pPr marL="285750" indent="-285750">
              <a:buFont typeface="Arial" panose="020B0604020202020204" pitchFamily="34" charset="0"/>
              <a:buChar char="•"/>
            </a:pPr>
            <a:endParaRPr lang="es-ES" sz="2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sz="2800" dirty="0">
                <a:latin typeface="Verdana" panose="020B0604030504040204" pitchFamily="34" charset="0"/>
                <a:ea typeface="Verdana" panose="020B0604030504040204" pitchFamily="34" charset="0"/>
                <a:cs typeface="Verdana" panose="020B0604030504040204" pitchFamily="34" charset="0"/>
              </a:rPr>
              <a:t>Apagar los celulares.</a:t>
            </a:r>
          </a:p>
          <a:p>
            <a:pPr marL="285750" indent="-285750">
              <a:buFont typeface="Arial" panose="020B0604020202020204" pitchFamily="34" charset="0"/>
              <a:buChar char="•"/>
            </a:pPr>
            <a:endParaRPr lang="es-ES" sz="2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sz="2800" dirty="0">
                <a:latin typeface="Verdana" panose="020B0604030504040204" pitchFamily="34" charset="0"/>
                <a:ea typeface="Verdana" panose="020B0604030504040204" pitchFamily="34" charset="0"/>
                <a:cs typeface="Verdana" panose="020B0604030504040204" pitchFamily="34" charset="0"/>
              </a:rPr>
              <a:t>Respetar y pedir la palabra.</a:t>
            </a:r>
          </a:p>
          <a:p>
            <a:pPr marL="285750" indent="-285750">
              <a:buFont typeface="Arial" panose="020B0604020202020204" pitchFamily="34" charset="0"/>
              <a:buChar char="•"/>
            </a:pPr>
            <a:endParaRPr lang="es-ES" sz="2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sz="2800" dirty="0">
                <a:latin typeface="Verdana" panose="020B0604030504040204" pitchFamily="34" charset="0"/>
                <a:ea typeface="Verdana" panose="020B0604030504040204" pitchFamily="34" charset="0"/>
                <a:cs typeface="Verdana" panose="020B0604030504040204" pitchFamily="34" charset="0"/>
              </a:rPr>
              <a:t>Seguir la agenda para el cumplimiento de los objetivos.</a:t>
            </a:r>
          </a:p>
          <a:p>
            <a:endParaRPr lang="es-ES" sz="2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sz="2800" dirty="0">
                <a:latin typeface="Verdana" panose="020B0604030504040204" pitchFamily="34" charset="0"/>
                <a:ea typeface="Verdana" panose="020B0604030504040204" pitchFamily="34" charset="0"/>
                <a:cs typeface="Verdana" panose="020B0604030504040204" pitchFamily="34" charset="0"/>
              </a:rPr>
              <a:t>Recuerde que este tipo de actividades no generan costos a las comunidades.</a:t>
            </a:r>
          </a:p>
          <a:p>
            <a:pPr marL="285750" indent="-285750">
              <a:buFont typeface="Arial" panose="020B0604020202020204" pitchFamily="34" charset="0"/>
              <a:buChar char="•"/>
            </a:pPr>
            <a:endParaRPr lang="es-CO" sz="28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39759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0139-5B50-533E-37D7-DB02645121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C43D9A-5E84-6F4B-317A-0A51165139EC}"/>
              </a:ext>
            </a:extLst>
          </p:cNvPr>
          <p:cNvSpPr>
            <a:spLocks noGrp="1"/>
          </p:cNvSpPr>
          <p:nvPr>
            <p:ph type="title"/>
          </p:nvPr>
        </p:nvSpPr>
        <p:spPr>
          <a:xfrm>
            <a:off x="0" y="0"/>
            <a:ext cx="12192000" cy="966158"/>
          </a:xfrm>
        </p:spPr>
        <p:txBody>
          <a:bodyPr>
            <a:noAutofit/>
          </a:bodyPr>
          <a:lstStyle/>
          <a:p>
            <a:pPr lvl="0" algn="ctr"/>
            <a:r>
              <a:rPr lang="es-MX" sz="2000" dirty="0"/>
              <a:t>ACTUALIZACIÓN ESTUDIO DE CANTIDADES DE OBRA, ANÁLISIS DE PRECIOS UNITARIOS Y PRESUPUESTO PARA LA ESTRUCTURACIÓN DEL PLIEGO DE CONDICIONES DEL PROYECTO.</a:t>
            </a:r>
          </a:p>
        </p:txBody>
      </p:sp>
      <p:pic>
        <p:nvPicPr>
          <p:cNvPr id="4" name="Imagen 3">
            <a:extLst>
              <a:ext uri="{FF2B5EF4-FFF2-40B4-BE49-F238E27FC236}">
                <a16:creationId xmlns:a16="http://schemas.microsoft.com/office/drawing/2014/main" id="{F288A943-C7FA-13B4-1F0C-940BC21B1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227" y="966158"/>
            <a:ext cx="11533294" cy="5158532"/>
          </a:xfrm>
          <a:prstGeom prst="rect">
            <a:avLst/>
          </a:prstGeom>
          <a:noFill/>
          <a:ln>
            <a:solidFill>
              <a:schemeClr val="tx1"/>
            </a:solidFill>
          </a:ln>
        </p:spPr>
      </p:pic>
    </p:spTree>
    <p:extLst>
      <p:ext uri="{BB962C8B-B14F-4D97-AF65-F5344CB8AC3E}">
        <p14:creationId xmlns:p14="http://schemas.microsoft.com/office/powerpoint/2010/main" val="2009058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EF64-90FB-40F8-AB54-45B64B2C1C9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743390F-BCB3-4A1A-862A-3197F8A59854}"/>
              </a:ext>
            </a:extLst>
          </p:cNvPr>
          <p:cNvPicPr>
            <a:picLocks noChangeAspect="1"/>
          </p:cNvPicPr>
          <p:nvPr/>
        </p:nvPicPr>
        <p:blipFill rotWithShape="1">
          <a:blip r:embed="rId2"/>
          <a:srcRect t="6553" b="6155"/>
          <a:stretch/>
        </p:blipFill>
        <p:spPr>
          <a:xfrm>
            <a:off x="0" y="0"/>
            <a:ext cx="12192000" cy="6858000"/>
          </a:xfrm>
          <a:prstGeom prst="rect">
            <a:avLst/>
          </a:prstGeom>
        </p:spPr>
      </p:pic>
    </p:spTree>
    <p:extLst>
      <p:ext uri="{BB962C8B-B14F-4D97-AF65-F5344CB8AC3E}">
        <p14:creationId xmlns:p14="http://schemas.microsoft.com/office/powerpoint/2010/main" val="3235764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5B9FD4F5-688C-4172-A26A-0D203AE55CDB}"/>
              </a:ext>
            </a:extLst>
          </p:cNvPr>
          <p:cNvSpPr txBox="1">
            <a:spLocks/>
          </p:cNvSpPr>
          <p:nvPr/>
        </p:nvSpPr>
        <p:spPr>
          <a:xfrm>
            <a:off x="629587" y="101716"/>
            <a:ext cx="10932826" cy="672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ES" dirty="0"/>
              <a:t>ATENCIÓN AL USUARIO</a:t>
            </a:r>
            <a:endParaRPr lang="es-CO" dirty="0"/>
          </a:p>
        </p:txBody>
      </p:sp>
      <p:sp>
        <p:nvSpPr>
          <p:cNvPr id="4" name="Rectángulo 3">
            <a:extLst>
              <a:ext uri="{FF2B5EF4-FFF2-40B4-BE49-F238E27FC236}">
                <a16:creationId xmlns:a16="http://schemas.microsoft.com/office/drawing/2014/main" id="{329162F7-5E09-416E-9715-DB1ADA7D4DA4}"/>
              </a:ext>
            </a:extLst>
          </p:cNvPr>
          <p:cNvSpPr/>
          <p:nvPr/>
        </p:nvSpPr>
        <p:spPr>
          <a:xfrm>
            <a:off x="947449" y="924665"/>
            <a:ext cx="10137303" cy="1107996"/>
          </a:xfrm>
          <a:prstGeom prst="rect">
            <a:avLst/>
          </a:prstGeom>
        </p:spPr>
        <p:txBody>
          <a:bodyPr wrap="square">
            <a:spAutoFit/>
          </a:bodyPr>
          <a:lstStyle/>
          <a:p>
            <a:endParaRPr lang="es-ES" dirty="0">
              <a:latin typeface="Verdana" panose="020B0604030504040204" pitchFamily="34" charset="0"/>
              <a:ea typeface="Verdana" panose="020B0604030504040204" pitchFamily="34" charset="0"/>
            </a:endParaRPr>
          </a:p>
          <a:p>
            <a:pPr algn="ctr"/>
            <a:r>
              <a:rPr lang="es-ES" sz="2400" b="1" dirty="0">
                <a:latin typeface="Verdana" panose="020B0604030504040204" pitchFamily="34" charset="0"/>
                <a:ea typeface="Verdana" panose="020B0604030504040204" pitchFamily="34" charset="0"/>
              </a:rPr>
              <a:t>Cualquier inquietud puede comunicarse al Correo electrónico: </a:t>
            </a:r>
            <a:r>
              <a:rPr lang="es-ES" sz="2400" b="1" dirty="0">
                <a:latin typeface="Verdana" panose="020B0604030504040204" pitchFamily="34" charset="0"/>
                <a:ea typeface="Verdana" panose="020B0604030504040204" pitchFamily="34" charset="0"/>
                <a:hlinkClick r:id="rId2"/>
              </a:rPr>
              <a:t>consorciofabricaeyd@gmail.com</a:t>
            </a:r>
            <a:endParaRPr lang="es-ES" sz="2400" b="1" dirty="0">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31B2BBF8-30B0-4858-BB53-D399327B65AE}"/>
              </a:ext>
            </a:extLst>
          </p:cNvPr>
          <p:cNvPicPr>
            <a:picLocks noChangeAspect="1"/>
          </p:cNvPicPr>
          <p:nvPr/>
        </p:nvPicPr>
        <p:blipFill>
          <a:blip r:embed="rId3"/>
          <a:stretch>
            <a:fillRect/>
          </a:stretch>
        </p:blipFill>
        <p:spPr>
          <a:xfrm>
            <a:off x="1867683" y="2537731"/>
            <a:ext cx="2078916" cy="2706859"/>
          </a:xfrm>
          <a:prstGeom prst="rect">
            <a:avLst/>
          </a:prstGeom>
        </p:spPr>
      </p:pic>
      <p:pic>
        <p:nvPicPr>
          <p:cNvPr id="6" name="Imagen 5">
            <a:extLst>
              <a:ext uri="{FF2B5EF4-FFF2-40B4-BE49-F238E27FC236}">
                <a16:creationId xmlns:a16="http://schemas.microsoft.com/office/drawing/2014/main" id="{56FB75A6-D686-456C-8288-758E89018A10}"/>
              </a:ext>
            </a:extLst>
          </p:cNvPr>
          <p:cNvPicPr>
            <a:picLocks noChangeAspect="1"/>
          </p:cNvPicPr>
          <p:nvPr/>
        </p:nvPicPr>
        <p:blipFill>
          <a:blip r:embed="rId4"/>
          <a:stretch>
            <a:fillRect/>
          </a:stretch>
        </p:blipFill>
        <p:spPr>
          <a:xfrm>
            <a:off x="8225807" y="2922973"/>
            <a:ext cx="2164268" cy="2158171"/>
          </a:xfrm>
          <a:prstGeom prst="rect">
            <a:avLst/>
          </a:prstGeom>
        </p:spPr>
      </p:pic>
    </p:spTree>
    <p:extLst>
      <p:ext uri="{BB962C8B-B14F-4D97-AF65-F5344CB8AC3E}">
        <p14:creationId xmlns:p14="http://schemas.microsoft.com/office/powerpoint/2010/main" val="2994403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5B9FD4F5-688C-4172-A26A-0D203AE55CDB}"/>
              </a:ext>
            </a:extLst>
          </p:cNvPr>
          <p:cNvSpPr txBox="1">
            <a:spLocks/>
          </p:cNvSpPr>
          <p:nvPr/>
        </p:nvSpPr>
        <p:spPr>
          <a:xfrm>
            <a:off x="629587" y="101716"/>
            <a:ext cx="10932826" cy="672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ES" dirty="0"/>
              <a:t>INQUIETUDES Y APORTES DE LOS PARTICIPANTES</a:t>
            </a:r>
            <a:endParaRPr lang="es-CO" dirty="0"/>
          </a:p>
        </p:txBody>
      </p:sp>
      <p:pic>
        <p:nvPicPr>
          <p:cNvPr id="7" name="Imagen 6">
            <a:extLst>
              <a:ext uri="{FF2B5EF4-FFF2-40B4-BE49-F238E27FC236}">
                <a16:creationId xmlns:a16="http://schemas.microsoft.com/office/drawing/2014/main" id="{ED0DEC63-B875-4E55-93F3-C1C1B117EFBC}"/>
              </a:ext>
            </a:extLst>
          </p:cNvPr>
          <p:cNvPicPr>
            <a:picLocks noChangeAspect="1"/>
          </p:cNvPicPr>
          <p:nvPr/>
        </p:nvPicPr>
        <p:blipFill>
          <a:blip r:embed="rId3"/>
          <a:stretch>
            <a:fillRect/>
          </a:stretch>
        </p:blipFill>
        <p:spPr>
          <a:xfrm>
            <a:off x="2091905" y="861134"/>
            <a:ext cx="7681754" cy="4951427"/>
          </a:xfrm>
          <a:prstGeom prst="rect">
            <a:avLst/>
          </a:prstGeom>
        </p:spPr>
      </p:pic>
    </p:spTree>
    <p:extLst>
      <p:ext uri="{BB962C8B-B14F-4D97-AF65-F5344CB8AC3E}">
        <p14:creationId xmlns:p14="http://schemas.microsoft.com/office/powerpoint/2010/main" val="204987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30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71F29-A12A-94D7-7E30-929C7C5AF392}"/>
              </a:ext>
            </a:extLst>
          </p:cNvPr>
          <p:cNvSpPr>
            <a:spLocks noGrp="1"/>
          </p:cNvSpPr>
          <p:nvPr>
            <p:ph type="title"/>
          </p:nvPr>
        </p:nvSpPr>
        <p:spPr>
          <a:xfrm>
            <a:off x="797488" y="125603"/>
            <a:ext cx="10932826" cy="672066"/>
          </a:xfrm>
        </p:spPr>
        <p:txBody>
          <a:bodyPr/>
          <a:lstStyle/>
          <a:p>
            <a:pPr algn="ctr"/>
            <a:r>
              <a:rPr lang="es-ES" dirty="0"/>
              <a:t>PRESENTACIÓN DE PARTICIPANTES</a:t>
            </a:r>
            <a:endParaRPr lang="es-CO" dirty="0"/>
          </a:p>
        </p:txBody>
      </p:sp>
      <p:graphicFrame>
        <p:nvGraphicFramePr>
          <p:cNvPr id="11" name="Tabla 10">
            <a:extLst>
              <a:ext uri="{FF2B5EF4-FFF2-40B4-BE49-F238E27FC236}">
                <a16:creationId xmlns:a16="http://schemas.microsoft.com/office/drawing/2014/main" id="{846A051F-B6F8-44BC-AF65-80ED1C88D2F3}"/>
              </a:ext>
            </a:extLst>
          </p:cNvPr>
          <p:cNvGraphicFramePr>
            <a:graphicFrameLocks noGrp="1"/>
          </p:cNvGraphicFramePr>
          <p:nvPr/>
        </p:nvGraphicFramePr>
        <p:xfrm>
          <a:off x="450304" y="3235147"/>
          <a:ext cx="5522018" cy="2434176"/>
        </p:xfrm>
        <a:graphic>
          <a:graphicData uri="http://schemas.openxmlformats.org/drawingml/2006/table">
            <a:tbl>
              <a:tblPr firstRow="1" bandRow="1">
                <a:tableStyleId>{5FD0F851-EC5A-4D38-B0AD-8093EC10F338}</a:tableStyleId>
              </a:tblPr>
              <a:tblGrid>
                <a:gridCol w="2815171">
                  <a:extLst>
                    <a:ext uri="{9D8B030D-6E8A-4147-A177-3AD203B41FA5}">
                      <a16:colId xmlns:a16="http://schemas.microsoft.com/office/drawing/2014/main" val="3018221999"/>
                    </a:ext>
                  </a:extLst>
                </a:gridCol>
                <a:gridCol w="2706847">
                  <a:extLst>
                    <a:ext uri="{9D8B030D-6E8A-4147-A177-3AD203B41FA5}">
                      <a16:colId xmlns:a16="http://schemas.microsoft.com/office/drawing/2014/main" val="913662883"/>
                    </a:ext>
                  </a:extLst>
                </a:gridCol>
              </a:tblGrid>
              <a:tr h="79796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1"/>
                          </a:solidFill>
                          <a:effectLst/>
                          <a:latin typeface="Verdana" panose="020B0604030504040204" pitchFamily="34" charset="0"/>
                          <a:ea typeface="Verdana" panose="020B0604030504040204" pitchFamily="34" charset="0"/>
                          <a:cs typeface="+mn-cs"/>
                        </a:rPr>
                        <a:t>PARTICIPANTES CONSULTORÍA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1"/>
                          </a:solidFill>
                          <a:effectLst/>
                          <a:latin typeface="Verdana" panose="020B0604030504040204" pitchFamily="34" charset="0"/>
                          <a:ea typeface="Verdana" panose="020B0604030504040204" pitchFamily="34" charset="0"/>
                          <a:cs typeface="+mn-cs"/>
                        </a:rPr>
                        <a:t>CONSORCIO FABRICA EYD</a:t>
                      </a:r>
                    </a:p>
                  </a:txBody>
                  <a:tcPr/>
                </a:tc>
                <a:tc hMerge="1">
                  <a:txBody>
                    <a:bodyPr/>
                    <a:lstStyle/>
                    <a:p>
                      <a:endParaRPr lang="es-CO" dirty="0"/>
                    </a:p>
                  </a:txBody>
                  <a:tcPr/>
                </a:tc>
                <a:extLst>
                  <a:ext uri="{0D108BD9-81ED-4DB2-BD59-A6C34878D82A}">
                    <a16:rowId xmlns:a16="http://schemas.microsoft.com/office/drawing/2014/main" val="2947694565"/>
                  </a:ext>
                </a:extLst>
              </a:tr>
              <a:tr h="915494">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nSpc>
                          <a:spcPct val="150000"/>
                        </a:lnSpc>
                      </a:pPr>
                      <a:r>
                        <a:rPr lang="es-ES" sz="1600" b="1" kern="1200" dirty="0">
                          <a:solidFill>
                            <a:schemeClr val="tx1"/>
                          </a:solidFill>
                          <a:latin typeface="Verdana" panose="020B0604030504040204" pitchFamily="34" charset="0"/>
                          <a:ea typeface="Verdana" panose="020B0604030504040204" pitchFamily="34" charset="0"/>
                          <a:cs typeface="Arial" pitchFamily="34" charset="0"/>
                        </a:rPr>
                        <a:t>COORDINADOR DE CONSULTORIA</a:t>
                      </a:r>
                    </a:p>
                  </a:txBody>
                  <a:tcPr marT="45714" marB="45714" anchor="ctr">
                    <a:solidFill>
                      <a:schemeClr val="accent4">
                        <a:lumMod val="40000"/>
                        <a:lumOff val="60000"/>
                        <a:alpha val="20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CO" sz="1600" b="0" dirty="0">
                          <a:solidFill>
                            <a:schemeClr val="tx1"/>
                          </a:solidFill>
                          <a:latin typeface="Verdana" panose="020B0604030504040204" pitchFamily="34" charset="0"/>
                          <a:ea typeface="Verdana" panose="020B0604030504040204" pitchFamily="34" charset="0"/>
                          <a:cs typeface="Arial" pitchFamily="34" charset="0"/>
                        </a:rPr>
                        <a:t>Ing. Carlos Poveda S.</a:t>
                      </a:r>
                      <a:endParaRPr lang="es-CO" sz="1600" b="0" kern="120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T="45714" marB="45714" anchor="ctr">
                    <a:solidFill>
                      <a:schemeClr val="accent4">
                        <a:lumMod val="40000"/>
                        <a:lumOff val="60000"/>
                        <a:alpha val="20000"/>
                      </a:schemeClr>
                    </a:solidFill>
                  </a:tcPr>
                </a:tc>
                <a:extLst>
                  <a:ext uri="{0D108BD9-81ED-4DB2-BD59-A6C34878D82A}">
                    <a16:rowId xmlns:a16="http://schemas.microsoft.com/office/drawing/2014/main" val="3457837145"/>
                  </a:ext>
                </a:extLst>
              </a:tr>
              <a:tr h="720717">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nSpc>
                          <a:spcPct val="150000"/>
                        </a:lnSpc>
                      </a:pPr>
                      <a:r>
                        <a:rPr lang="es-CO" sz="1600" b="1" kern="1200" dirty="0">
                          <a:solidFill>
                            <a:schemeClr val="tx1"/>
                          </a:solidFill>
                          <a:latin typeface="Verdana" panose="020B0604030504040204" pitchFamily="34" charset="0"/>
                          <a:ea typeface="Verdana" panose="020B0604030504040204" pitchFamily="34" charset="0"/>
                          <a:cs typeface="Arial" pitchFamily="34" charset="0"/>
                        </a:rPr>
                        <a:t>ESPECIALISTA SOCIAL</a:t>
                      </a:r>
                    </a:p>
                  </a:txBody>
                  <a:tcPr marT="45714" marB="45714" anchor="ctr">
                    <a:solidFill>
                      <a:schemeClr val="accent4">
                        <a:lumMod val="40000"/>
                        <a:lumOff val="60000"/>
                        <a:alpha val="20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b="0" kern="1200" dirty="0">
                          <a:solidFill>
                            <a:schemeClr val="tx1"/>
                          </a:solidFill>
                          <a:effectLst/>
                          <a:latin typeface="Verdana" panose="020B0604030504040204" pitchFamily="34" charset="0"/>
                          <a:ea typeface="Verdana" panose="020B0604030504040204" pitchFamily="34" charset="0"/>
                          <a:cs typeface="Arial" panose="020B0604020202020204" pitchFamily="34" charset="0"/>
                        </a:rPr>
                        <a:t>Soc. Dora Ibeth Galindo</a:t>
                      </a:r>
                      <a:endParaRPr lang="es-CO" sz="16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endParaRPr>
                    </a:p>
                  </a:txBody>
                  <a:tcPr marT="45714" marB="45714" anchor="ctr">
                    <a:solidFill>
                      <a:schemeClr val="accent4">
                        <a:lumMod val="40000"/>
                        <a:lumOff val="60000"/>
                        <a:alpha val="20000"/>
                      </a:schemeClr>
                    </a:solidFill>
                  </a:tcPr>
                </a:tc>
                <a:extLst>
                  <a:ext uri="{0D108BD9-81ED-4DB2-BD59-A6C34878D82A}">
                    <a16:rowId xmlns:a16="http://schemas.microsoft.com/office/drawing/2014/main" val="2849892932"/>
                  </a:ext>
                </a:extLst>
              </a:tr>
            </a:tbl>
          </a:graphicData>
        </a:graphic>
      </p:graphicFrame>
      <p:graphicFrame>
        <p:nvGraphicFramePr>
          <p:cNvPr id="13" name="Tabla 12">
            <a:extLst>
              <a:ext uri="{FF2B5EF4-FFF2-40B4-BE49-F238E27FC236}">
                <a16:creationId xmlns:a16="http://schemas.microsoft.com/office/drawing/2014/main" id="{39B5F67D-376A-4679-ADD6-AFC92B140C16}"/>
              </a:ext>
            </a:extLst>
          </p:cNvPr>
          <p:cNvGraphicFramePr>
            <a:graphicFrameLocks noGrp="1"/>
          </p:cNvGraphicFramePr>
          <p:nvPr>
            <p:extLst>
              <p:ext uri="{D42A27DB-BD31-4B8C-83A1-F6EECF244321}">
                <p14:modId xmlns:p14="http://schemas.microsoft.com/office/powerpoint/2010/main" val="1993584270"/>
              </p:ext>
            </p:extLst>
          </p:nvPr>
        </p:nvGraphicFramePr>
        <p:xfrm>
          <a:off x="1847419" y="978644"/>
          <a:ext cx="8721754" cy="2036269"/>
        </p:xfrm>
        <a:graphic>
          <a:graphicData uri="http://schemas.openxmlformats.org/drawingml/2006/table">
            <a:tbl>
              <a:tblPr firstRow="1" bandRow="1">
                <a:tableStyleId>{5FD0F851-EC5A-4D38-B0AD-8093EC10F338}</a:tableStyleId>
              </a:tblPr>
              <a:tblGrid>
                <a:gridCol w="4360877">
                  <a:extLst>
                    <a:ext uri="{9D8B030D-6E8A-4147-A177-3AD203B41FA5}">
                      <a16:colId xmlns:a16="http://schemas.microsoft.com/office/drawing/2014/main" val="2471280877"/>
                    </a:ext>
                  </a:extLst>
                </a:gridCol>
                <a:gridCol w="4360877">
                  <a:extLst>
                    <a:ext uri="{9D8B030D-6E8A-4147-A177-3AD203B41FA5}">
                      <a16:colId xmlns:a16="http://schemas.microsoft.com/office/drawing/2014/main" val="4267985993"/>
                    </a:ext>
                  </a:extLst>
                </a:gridCol>
              </a:tblGrid>
              <a:tr h="51779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dirty="0">
                          <a:ln>
                            <a:solidFill>
                              <a:schemeClr val="accent1"/>
                            </a:solidFill>
                          </a:ln>
                          <a:solidFill>
                            <a:schemeClr val="dk1"/>
                          </a:solidFill>
                          <a:effectLst/>
                          <a:latin typeface="Verdana" panose="020B0604030504040204" pitchFamily="34" charset="0"/>
                          <a:ea typeface="Verdana" panose="020B0604030504040204" pitchFamily="34" charset="0"/>
                          <a:cs typeface="Arial" panose="020B0604020202020204" pitchFamily="34" charset="0"/>
                        </a:rPr>
                        <a:t>PARTICIPANTES INVIAS</a:t>
                      </a:r>
                    </a:p>
                  </a:txBody>
                  <a:tcPr/>
                </a:tc>
                <a:tc hMerge="1">
                  <a:txBody>
                    <a:bodyPr/>
                    <a:lstStyle/>
                    <a:p>
                      <a:endParaRPr dirty="0"/>
                    </a:p>
                  </a:txBody>
                  <a:tcPr/>
                </a:tc>
                <a:extLst>
                  <a:ext uri="{0D108BD9-81ED-4DB2-BD59-A6C34878D82A}">
                    <a16:rowId xmlns:a16="http://schemas.microsoft.com/office/drawing/2014/main" val="1227309307"/>
                  </a:ext>
                </a:extLst>
              </a:tr>
              <a:tr h="151847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nSpc>
                          <a:spcPct val="150000"/>
                        </a:lnSpc>
                      </a:pPr>
                      <a:r>
                        <a:rPr lang="es-ES" sz="1600" b="1" kern="1200" dirty="0">
                          <a:ln>
                            <a:solidFill>
                              <a:schemeClr val="accent1"/>
                            </a:solidFill>
                          </a:ln>
                          <a:solidFill>
                            <a:schemeClr val="tx1"/>
                          </a:solidFill>
                          <a:latin typeface="Verdana" panose="020B0604030504040204" pitchFamily="34" charset="0"/>
                          <a:ea typeface="Verdana" panose="020B0604030504040204" pitchFamily="34" charset="0"/>
                          <a:cs typeface="Arial" pitchFamily="34" charset="0"/>
                        </a:rPr>
                        <a:t>TERRITORIAL INVIAS</a:t>
                      </a:r>
                    </a:p>
                    <a:p>
                      <a:pPr>
                        <a:lnSpc>
                          <a:spcPct val="150000"/>
                        </a:lnSpc>
                      </a:pPr>
                      <a:r>
                        <a:rPr lang="es-ES" sz="1600" b="1" kern="1200" dirty="0">
                          <a:ln>
                            <a:solidFill>
                              <a:schemeClr val="accent1"/>
                            </a:solidFill>
                          </a:ln>
                          <a:solidFill>
                            <a:schemeClr val="tx1"/>
                          </a:solidFill>
                          <a:latin typeface="Verdana" panose="020B0604030504040204" pitchFamily="34" charset="0"/>
                          <a:ea typeface="Verdana" panose="020B0604030504040204" pitchFamily="34" charset="0"/>
                          <a:cs typeface="Arial" pitchFamily="34" charset="0"/>
                        </a:rPr>
                        <a:t>APOYO A LA SUPERVISIÓN</a:t>
                      </a:r>
                    </a:p>
                    <a:p>
                      <a:pPr>
                        <a:lnSpc>
                          <a:spcPct val="150000"/>
                        </a:lnSpc>
                      </a:pPr>
                      <a:r>
                        <a:rPr lang="es-ES" sz="1600" b="1" kern="1200" dirty="0">
                          <a:ln>
                            <a:solidFill>
                              <a:schemeClr val="accent1"/>
                            </a:solidFill>
                          </a:ln>
                          <a:solidFill>
                            <a:schemeClr val="tx1"/>
                          </a:solidFill>
                          <a:latin typeface="Verdana" panose="020B0604030504040204" pitchFamily="34" charset="0"/>
                          <a:ea typeface="Verdana" panose="020B0604030504040204" pitchFamily="34" charset="0"/>
                          <a:cs typeface="Arial" pitchFamily="34" charset="0"/>
                        </a:rPr>
                        <a:t>DIRECCION MARITIMA FLUVIAL</a:t>
                      </a:r>
                    </a:p>
                  </a:txBody>
                  <a:tcPr marT="45714" marB="45714" anchor="ctr">
                    <a:solidFill>
                      <a:schemeClr val="accent4">
                        <a:lumMod val="40000"/>
                        <a:lumOff val="60000"/>
                        <a:alpha val="20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nSpc>
                          <a:spcPct val="150000"/>
                        </a:lnSpc>
                      </a:pPr>
                      <a:r>
                        <a:rPr lang="es-CO" sz="1600" b="0" dirty="0">
                          <a:ln>
                            <a:solidFill>
                              <a:schemeClr val="accent1"/>
                            </a:solidFill>
                          </a:ln>
                          <a:solidFill>
                            <a:schemeClr val="tx1"/>
                          </a:solidFill>
                          <a:latin typeface="Verdana" panose="020B0604030504040204" pitchFamily="34" charset="0"/>
                          <a:ea typeface="Verdana" panose="020B0604030504040204" pitchFamily="34" charset="0"/>
                          <a:cs typeface="Arial" panose="020B0604020202020204" pitchFamily="34" charset="0"/>
                        </a:rPr>
                        <a:t>Ing. </a:t>
                      </a:r>
                      <a:r>
                        <a:rPr lang="es-CO" sz="1600" b="0" dirty="0" err="1">
                          <a:ln>
                            <a:solidFill>
                              <a:schemeClr val="accent1"/>
                            </a:solidFill>
                          </a:ln>
                          <a:solidFill>
                            <a:schemeClr val="tx1"/>
                          </a:solidFill>
                          <a:latin typeface="Verdana" panose="020B0604030504040204" pitchFamily="34" charset="0"/>
                          <a:ea typeface="Verdana" panose="020B0604030504040204" pitchFamily="34" charset="0"/>
                          <a:cs typeface="Arial" panose="020B0604020202020204" pitchFamily="34" charset="0"/>
                        </a:rPr>
                        <a:t>Jannier</a:t>
                      </a:r>
                      <a:r>
                        <a:rPr lang="es-CO" sz="1600" b="0" dirty="0">
                          <a:ln>
                            <a:solidFill>
                              <a:schemeClr val="accent1"/>
                            </a:solidFill>
                          </a:ln>
                          <a:solidFill>
                            <a:schemeClr val="tx1"/>
                          </a:solidFill>
                          <a:latin typeface="Verdana" panose="020B0604030504040204" pitchFamily="34" charset="0"/>
                          <a:ea typeface="Verdana" panose="020B0604030504040204" pitchFamily="34" charset="0"/>
                          <a:cs typeface="Arial" panose="020B0604020202020204" pitchFamily="34" charset="0"/>
                        </a:rPr>
                        <a:t> Salas Quejada</a:t>
                      </a:r>
                    </a:p>
                    <a:p>
                      <a:pPr>
                        <a:lnSpc>
                          <a:spcPct val="150000"/>
                        </a:lnSpc>
                      </a:pPr>
                      <a:r>
                        <a:rPr lang="es-CO" sz="1600" b="0" dirty="0">
                          <a:ln>
                            <a:solidFill>
                              <a:schemeClr val="accent1"/>
                            </a:solidFill>
                          </a:ln>
                          <a:solidFill>
                            <a:schemeClr val="tx1"/>
                          </a:solidFill>
                          <a:latin typeface="Verdana" panose="020B0604030504040204" pitchFamily="34" charset="0"/>
                          <a:ea typeface="Verdana" panose="020B0604030504040204" pitchFamily="34" charset="0"/>
                          <a:cs typeface="Arial" panose="020B0604020202020204" pitchFamily="34" charset="0"/>
                        </a:rPr>
                        <a:t>Ing. Harold Bernal</a:t>
                      </a:r>
                    </a:p>
                    <a:p>
                      <a:pPr>
                        <a:lnSpc>
                          <a:spcPct val="150000"/>
                        </a:lnSpc>
                      </a:pPr>
                      <a:r>
                        <a:rPr lang="es-CO" sz="1600" b="0" dirty="0">
                          <a:ln>
                            <a:solidFill>
                              <a:schemeClr val="accent1"/>
                            </a:solidFill>
                          </a:ln>
                          <a:solidFill>
                            <a:schemeClr val="tx1"/>
                          </a:solidFill>
                          <a:latin typeface="Verdana" panose="020B0604030504040204" pitchFamily="34" charset="0"/>
                          <a:ea typeface="Verdana" panose="020B0604030504040204" pitchFamily="34" charset="0"/>
                          <a:cs typeface="Arial" panose="020B0604020202020204" pitchFamily="34" charset="0"/>
                        </a:rPr>
                        <a:t>Ing. Diana Soler</a:t>
                      </a:r>
                    </a:p>
                  </a:txBody>
                  <a:tcPr marT="45714" marB="45714" anchor="ctr">
                    <a:solidFill>
                      <a:schemeClr val="accent4">
                        <a:lumMod val="40000"/>
                        <a:lumOff val="60000"/>
                        <a:alpha val="20000"/>
                      </a:schemeClr>
                    </a:solidFill>
                  </a:tcPr>
                </a:tc>
                <a:extLst>
                  <a:ext uri="{0D108BD9-81ED-4DB2-BD59-A6C34878D82A}">
                    <a16:rowId xmlns:a16="http://schemas.microsoft.com/office/drawing/2014/main" val="512265312"/>
                  </a:ext>
                </a:extLst>
              </a:tr>
            </a:tbl>
          </a:graphicData>
        </a:graphic>
      </p:graphicFrame>
      <p:graphicFrame>
        <p:nvGraphicFramePr>
          <p:cNvPr id="6" name="Tabla 5">
            <a:extLst>
              <a:ext uri="{FF2B5EF4-FFF2-40B4-BE49-F238E27FC236}">
                <a16:creationId xmlns:a16="http://schemas.microsoft.com/office/drawing/2014/main" id="{1BED6C22-A66C-4B5A-ACA5-15F675C654B6}"/>
              </a:ext>
            </a:extLst>
          </p:cNvPr>
          <p:cNvGraphicFramePr>
            <a:graphicFrameLocks noGrp="1"/>
          </p:cNvGraphicFramePr>
          <p:nvPr>
            <p:extLst>
              <p:ext uri="{D42A27DB-BD31-4B8C-83A1-F6EECF244321}">
                <p14:modId xmlns:p14="http://schemas.microsoft.com/office/powerpoint/2010/main" val="1912853312"/>
              </p:ext>
            </p:extLst>
          </p:nvPr>
        </p:nvGraphicFramePr>
        <p:xfrm>
          <a:off x="6208296" y="3226523"/>
          <a:ext cx="5522018" cy="2292354"/>
        </p:xfrm>
        <a:graphic>
          <a:graphicData uri="http://schemas.openxmlformats.org/drawingml/2006/table">
            <a:tbl>
              <a:tblPr firstRow="1" bandRow="1">
                <a:tableStyleId>{5FD0F851-EC5A-4D38-B0AD-8093EC10F338}</a:tableStyleId>
              </a:tblPr>
              <a:tblGrid>
                <a:gridCol w="2815171">
                  <a:extLst>
                    <a:ext uri="{9D8B030D-6E8A-4147-A177-3AD203B41FA5}">
                      <a16:colId xmlns:a16="http://schemas.microsoft.com/office/drawing/2014/main" val="3018221999"/>
                    </a:ext>
                  </a:extLst>
                </a:gridCol>
                <a:gridCol w="2706847">
                  <a:extLst>
                    <a:ext uri="{9D8B030D-6E8A-4147-A177-3AD203B41FA5}">
                      <a16:colId xmlns:a16="http://schemas.microsoft.com/office/drawing/2014/main" val="913662883"/>
                    </a:ext>
                  </a:extLst>
                </a:gridCol>
              </a:tblGrid>
              <a:tr h="79796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1"/>
                          </a:solidFill>
                          <a:effectLst/>
                          <a:latin typeface="Verdana" panose="020B0604030504040204" pitchFamily="34" charset="0"/>
                          <a:ea typeface="Verdana" panose="020B0604030504040204" pitchFamily="34" charset="0"/>
                        </a:rPr>
                        <a:t>PARTICIPANTES INTERVENTORÍA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1"/>
                          </a:solidFill>
                          <a:effectLst/>
                          <a:latin typeface="Verdana" panose="020B0604030504040204" pitchFamily="34" charset="0"/>
                          <a:ea typeface="Verdana" panose="020B0604030504040204" pitchFamily="34" charset="0"/>
                        </a:rPr>
                        <a:t>CONSORCIO ESTUDIOS MPCL2</a:t>
                      </a:r>
                    </a:p>
                  </a:txBody>
                  <a:tcPr/>
                </a:tc>
                <a:tc hMerge="1">
                  <a:txBody>
                    <a:bodyPr/>
                    <a:lstStyle/>
                    <a:p>
                      <a:endParaRPr lang="es-CO" dirty="0"/>
                    </a:p>
                  </a:txBody>
                  <a:tcPr/>
                </a:tc>
                <a:extLst>
                  <a:ext uri="{0D108BD9-81ED-4DB2-BD59-A6C34878D82A}">
                    <a16:rowId xmlns:a16="http://schemas.microsoft.com/office/drawing/2014/main" val="2947694565"/>
                  </a:ext>
                </a:extLst>
              </a:tr>
              <a:tr h="720717">
                <a:tc>
                  <a:txBody>
                    <a:bodyPr/>
                    <a:lstStyle/>
                    <a:p>
                      <a:pPr>
                        <a:lnSpc>
                          <a:spcPct val="150000"/>
                        </a:lnSpc>
                      </a:pPr>
                      <a:r>
                        <a:rPr lang="es-ES" sz="1600" b="1" kern="1200" dirty="0">
                          <a:solidFill>
                            <a:schemeClr val="tx1"/>
                          </a:solidFill>
                          <a:latin typeface="Verdana" panose="020B0604030504040204" pitchFamily="34" charset="0"/>
                          <a:ea typeface="Verdana" panose="020B0604030504040204" pitchFamily="34" charset="0"/>
                          <a:cs typeface="Arial" pitchFamily="34" charset="0"/>
                        </a:rPr>
                        <a:t>APOYO A LA COORDINACIÓN</a:t>
                      </a:r>
                      <a:endParaRPr lang="es-CO" sz="1600" b="1" kern="1200" dirty="0">
                        <a:solidFill>
                          <a:schemeClr val="tx1"/>
                        </a:solidFill>
                        <a:latin typeface="Verdana" panose="020B0604030504040204" pitchFamily="34" charset="0"/>
                        <a:ea typeface="Verdana" panose="020B0604030504040204" pitchFamily="34" charset="0"/>
                        <a:cs typeface="Arial" pitchFamily="34" charset="0"/>
                      </a:endParaRPr>
                    </a:p>
                  </a:txBody>
                  <a:tcPr marT="45714" marB="45714" anchor="ctr">
                    <a:solidFill>
                      <a:schemeClr val="accent4">
                        <a:lumMod val="40000"/>
                        <a:lumOff val="60000"/>
                        <a:alpha val="20000"/>
                      </a:schemeClr>
                    </a:solidFill>
                  </a:tcPr>
                </a:tc>
                <a:tc>
                  <a:txBody>
                    <a:bodyPr/>
                    <a:lstStyle/>
                    <a:p>
                      <a:pPr>
                        <a:lnSpc>
                          <a:spcPct val="150000"/>
                        </a:lnSpc>
                      </a:pPr>
                      <a:r>
                        <a:rPr lang="es-MX" sz="1600" b="0" kern="1200" dirty="0">
                          <a:solidFill>
                            <a:schemeClr val="tx1"/>
                          </a:solidFill>
                          <a:effectLst/>
                          <a:latin typeface="Verdana" panose="020B0604030504040204" pitchFamily="34" charset="0"/>
                          <a:ea typeface="Verdana" panose="020B0604030504040204" pitchFamily="34" charset="0"/>
                          <a:cs typeface="Arial" panose="020B0604020202020204" pitchFamily="34" charset="0"/>
                        </a:rPr>
                        <a:t>Ing. Juan José Hernández</a:t>
                      </a:r>
                      <a:endParaRPr lang="es-CO" sz="1600" b="1" kern="120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T="45714" marB="45714" anchor="ctr">
                    <a:solidFill>
                      <a:schemeClr val="accent4">
                        <a:lumMod val="40000"/>
                        <a:lumOff val="60000"/>
                        <a:alpha val="20000"/>
                      </a:schemeClr>
                    </a:solidFill>
                  </a:tcPr>
                </a:tc>
                <a:extLst>
                  <a:ext uri="{0D108BD9-81ED-4DB2-BD59-A6C34878D82A}">
                    <a16:rowId xmlns:a16="http://schemas.microsoft.com/office/drawing/2014/main" val="2703593521"/>
                  </a:ext>
                </a:extLst>
              </a:tr>
              <a:tr h="720717">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nSpc>
                          <a:spcPct val="150000"/>
                        </a:lnSpc>
                      </a:pPr>
                      <a:r>
                        <a:rPr lang="es-CO" sz="1600" b="1" kern="1200" dirty="0">
                          <a:solidFill>
                            <a:schemeClr val="tx1"/>
                          </a:solidFill>
                          <a:latin typeface="Verdana" panose="020B0604030504040204" pitchFamily="34" charset="0"/>
                          <a:ea typeface="Verdana" panose="020B0604030504040204" pitchFamily="34" charset="0"/>
                          <a:cs typeface="Arial" pitchFamily="34" charset="0"/>
                        </a:rPr>
                        <a:t>ESPECIALISTA SOCIAL</a:t>
                      </a:r>
                    </a:p>
                  </a:txBody>
                  <a:tcPr marT="45714" marB="45714" anchor="ctr">
                    <a:solidFill>
                      <a:schemeClr val="accent4">
                        <a:lumMod val="40000"/>
                        <a:lumOff val="60000"/>
                        <a:alpha val="20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b="0" kern="1200" dirty="0">
                          <a:solidFill>
                            <a:schemeClr val="tx1"/>
                          </a:solidFill>
                          <a:effectLst/>
                          <a:latin typeface="Verdana" panose="020B0604030504040204" pitchFamily="34" charset="0"/>
                          <a:ea typeface="Verdana" panose="020B0604030504040204" pitchFamily="34" charset="0"/>
                          <a:cs typeface="Arial" panose="020B0604020202020204" pitchFamily="34" charset="0"/>
                        </a:rPr>
                        <a:t>Soc. Diana Monroy</a:t>
                      </a:r>
                      <a:endParaRPr lang="es-CO" sz="16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endParaRPr>
                    </a:p>
                  </a:txBody>
                  <a:tcPr marT="45714" marB="45714" anchor="ctr">
                    <a:solidFill>
                      <a:schemeClr val="accent4">
                        <a:lumMod val="40000"/>
                        <a:lumOff val="60000"/>
                        <a:alpha val="20000"/>
                      </a:schemeClr>
                    </a:solidFill>
                  </a:tcPr>
                </a:tc>
                <a:extLst>
                  <a:ext uri="{0D108BD9-81ED-4DB2-BD59-A6C34878D82A}">
                    <a16:rowId xmlns:a16="http://schemas.microsoft.com/office/drawing/2014/main" val="2849892932"/>
                  </a:ext>
                </a:extLst>
              </a:tr>
            </a:tbl>
          </a:graphicData>
        </a:graphic>
      </p:graphicFrame>
    </p:spTree>
    <p:extLst>
      <p:ext uri="{BB962C8B-B14F-4D97-AF65-F5344CB8AC3E}">
        <p14:creationId xmlns:p14="http://schemas.microsoft.com/office/powerpoint/2010/main" val="385280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DE7A57F-C8CB-4EEF-B153-E29A0578A36C}"/>
              </a:ext>
            </a:extLst>
          </p:cNvPr>
          <p:cNvGraphicFramePr>
            <a:graphicFrameLocks noGrp="1"/>
          </p:cNvGraphicFramePr>
          <p:nvPr>
            <p:extLst>
              <p:ext uri="{D42A27DB-BD31-4B8C-83A1-F6EECF244321}">
                <p14:modId xmlns:p14="http://schemas.microsoft.com/office/powerpoint/2010/main" val="471942704"/>
              </p:ext>
            </p:extLst>
          </p:nvPr>
        </p:nvGraphicFramePr>
        <p:xfrm>
          <a:off x="461686" y="676307"/>
          <a:ext cx="5401355" cy="5112023"/>
        </p:xfrm>
        <a:graphic>
          <a:graphicData uri="http://schemas.openxmlformats.org/drawingml/2006/table">
            <a:tbl>
              <a:tblPr/>
              <a:tblGrid>
                <a:gridCol w="2071604">
                  <a:extLst>
                    <a:ext uri="{9D8B030D-6E8A-4147-A177-3AD203B41FA5}">
                      <a16:colId xmlns:a16="http://schemas.microsoft.com/office/drawing/2014/main" val="252883296"/>
                    </a:ext>
                  </a:extLst>
                </a:gridCol>
                <a:gridCol w="3329751">
                  <a:extLst>
                    <a:ext uri="{9D8B030D-6E8A-4147-A177-3AD203B41FA5}">
                      <a16:colId xmlns:a16="http://schemas.microsoft.com/office/drawing/2014/main" val="4047307800"/>
                    </a:ext>
                  </a:extLst>
                </a:gridCol>
              </a:tblGrid>
              <a:tr h="468227">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1" i="0" u="none" strike="noStrike" dirty="0">
                          <a:solidFill>
                            <a:srgbClr val="000000"/>
                          </a:solidFill>
                          <a:effectLst/>
                          <a:latin typeface="Verdana" panose="020B0604030504040204" pitchFamily="34" charset="0"/>
                          <a:ea typeface="Verdana" panose="020B0604030504040204" pitchFamily="34" charset="0"/>
                        </a:rPr>
                        <a:t>CONTRATO DE CONSULTORÍA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7DEE8"/>
                    </a:solidFill>
                  </a:tcPr>
                </a:tc>
                <a:tc hMerge="1">
                  <a:txBody>
                    <a:bodyPr/>
                    <a:lstStyle/>
                    <a:p>
                      <a:endParaRPr lang="es-CO"/>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793362412"/>
                  </a:ext>
                </a:extLst>
              </a:tr>
              <a:tr h="40581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1" i="0" u="none" strike="noStrike" dirty="0">
                          <a:solidFill>
                            <a:srgbClr val="000000"/>
                          </a:solidFill>
                          <a:effectLst/>
                          <a:latin typeface="Verdana" panose="020B0604030504040204" pitchFamily="34" charset="0"/>
                          <a:ea typeface="Verdana" panose="020B0604030504040204" pitchFamily="34" charset="0"/>
                        </a:rPr>
                        <a:t>CONSORCIO FABRICA EYD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hMerge="1">
                  <a:txBody>
                    <a:bodyPr/>
                    <a:lstStyle/>
                    <a:p>
                      <a:endParaRPr lang="es-CO"/>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257692043"/>
                  </a:ext>
                </a:extLst>
              </a:tr>
              <a:tr h="4100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CONTRATO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3958 DE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3278787825"/>
                  </a:ext>
                </a:extLst>
              </a:tr>
              <a:tr h="253958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OBJETO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1400" b="1" i="0" u="none" strike="noStrike" dirty="0">
                          <a:solidFill>
                            <a:schemeClr val="tx1"/>
                          </a:solidFill>
                          <a:effectLst/>
                          <a:latin typeface="Verdana" panose="020B0604030504040204" pitchFamily="34" charset="0"/>
                          <a:ea typeface="Verdana" panose="020B0604030504040204" pitchFamily="34" charset="0"/>
                        </a:rPr>
                        <a:t>ORDEN DE SERVICIO No. 18</a:t>
                      </a:r>
                      <a:r>
                        <a:rPr lang="es-ES" sz="1400" b="1" i="0" u="none" strike="noStrike" baseline="0" dirty="0">
                          <a:solidFill>
                            <a:schemeClr val="tx1"/>
                          </a:solidFill>
                          <a:effectLst/>
                          <a:latin typeface="Verdana" panose="020B0604030504040204" pitchFamily="34" charset="0"/>
                          <a:ea typeface="Verdana" panose="020B0604030504040204" pitchFamily="34" charset="0"/>
                        </a:rPr>
                        <a:t> </a:t>
                      </a:r>
                    </a:p>
                    <a:p>
                      <a:pPr algn="ctr" fontAlgn="ctr"/>
                      <a:endParaRPr lang="es-MX" sz="1400" b="1" i="0" u="none" strike="noStrike" dirty="0">
                        <a:solidFill>
                          <a:srgbClr val="000000"/>
                        </a:solidFill>
                        <a:effectLst/>
                        <a:latin typeface="Verdana" panose="020B0604030504040204" pitchFamily="34" charset="0"/>
                        <a:ea typeface="Verdana" panose="020B0604030504040204" pitchFamily="34" charset="0"/>
                      </a:endParaRPr>
                    </a:p>
                    <a:p>
                      <a:pPr algn="ctr" fontAlgn="ctr"/>
                      <a:r>
                        <a:rPr lang="es-MX" sz="1400" b="1" i="0" u="none" strike="noStrike" dirty="0">
                          <a:solidFill>
                            <a:srgbClr val="000000"/>
                          </a:solidFill>
                          <a:effectLst/>
                          <a:latin typeface="Verdana" panose="020B0604030504040204" pitchFamily="34" charset="0"/>
                          <a:ea typeface="Verdana" panose="020B0604030504040204" pitchFamily="34" charset="0"/>
                        </a:rPr>
                        <a:t>ESTUDIOS Y DISEÑOS PARA LA CONSTRUCCIÓN DEL MUELLE CALLE QUIBDÓ EN EL MUNICIPIO DE QUIBDÓ, CHOCÓ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764856236"/>
                  </a:ext>
                </a:extLst>
              </a:tr>
              <a:tr h="4683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1400" b="0" i="0" u="none" strike="noStrike" dirty="0">
                          <a:solidFill>
                            <a:schemeClr val="tx1"/>
                          </a:solidFill>
                          <a:effectLst/>
                          <a:latin typeface="Verdana" panose="020B0604030504040204" pitchFamily="34" charset="0"/>
                          <a:ea typeface="Verdana" panose="020B0604030504040204" pitchFamily="34" charset="0"/>
                        </a:rPr>
                        <a:t>VALOR</a:t>
                      </a:r>
                      <a:endParaRPr lang="es-CO"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1400" b="1" i="0" u="none" strike="noStrike" dirty="0">
                          <a:solidFill>
                            <a:schemeClr val="tx1"/>
                          </a:solidFill>
                          <a:effectLst/>
                          <a:latin typeface="Verdana" panose="020B0604030504040204" pitchFamily="34" charset="0"/>
                          <a:ea typeface="Verdana" panose="020B0604030504040204" pitchFamily="34" charset="0"/>
                        </a:rPr>
                        <a:t>$ 698.370.400 + 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980032414"/>
                  </a:ext>
                </a:extLst>
              </a:tr>
              <a:tr h="4100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INICIO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 23 de julio de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4029532158"/>
                  </a:ext>
                </a:extLst>
              </a:tr>
              <a:tr h="4100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FINALIZACIÓN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1400" b="0" i="0" u="none" strike="noStrike" baseline="0" dirty="0">
                          <a:solidFill>
                            <a:schemeClr val="tx1"/>
                          </a:solidFill>
                          <a:effectLst/>
                          <a:latin typeface="Verdana" panose="020B0604030504040204" pitchFamily="34" charset="0"/>
                          <a:ea typeface="Verdana" panose="020B0604030504040204" pitchFamily="34" charset="0"/>
                        </a:rPr>
                        <a:t>15 de enero de 2026</a:t>
                      </a:r>
                      <a:endParaRPr lang="es-CO"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3503099594"/>
                  </a:ext>
                </a:extLst>
              </a:tr>
            </a:tbl>
          </a:graphicData>
        </a:graphic>
      </p:graphicFrame>
      <p:graphicFrame>
        <p:nvGraphicFramePr>
          <p:cNvPr id="5" name="Tabla 4">
            <a:extLst>
              <a:ext uri="{FF2B5EF4-FFF2-40B4-BE49-F238E27FC236}">
                <a16:creationId xmlns:a16="http://schemas.microsoft.com/office/drawing/2014/main" id="{3F8EF03B-7DA3-4567-8EF0-B2E5ED3857DF}"/>
              </a:ext>
            </a:extLst>
          </p:cNvPr>
          <p:cNvGraphicFramePr>
            <a:graphicFrameLocks noGrp="1"/>
          </p:cNvGraphicFramePr>
          <p:nvPr>
            <p:extLst>
              <p:ext uri="{D42A27DB-BD31-4B8C-83A1-F6EECF244321}">
                <p14:modId xmlns:p14="http://schemas.microsoft.com/office/powerpoint/2010/main" val="1992438079"/>
              </p:ext>
            </p:extLst>
          </p:nvPr>
        </p:nvGraphicFramePr>
        <p:xfrm>
          <a:off x="6173136" y="678334"/>
          <a:ext cx="5400000" cy="5112001"/>
        </p:xfrm>
        <a:graphic>
          <a:graphicData uri="http://schemas.openxmlformats.org/drawingml/2006/table">
            <a:tbl>
              <a:tblPr/>
              <a:tblGrid>
                <a:gridCol w="2224093">
                  <a:extLst>
                    <a:ext uri="{9D8B030D-6E8A-4147-A177-3AD203B41FA5}">
                      <a16:colId xmlns:a16="http://schemas.microsoft.com/office/drawing/2014/main" val="2499563179"/>
                    </a:ext>
                  </a:extLst>
                </a:gridCol>
                <a:gridCol w="3175907">
                  <a:extLst>
                    <a:ext uri="{9D8B030D-6E8A-4147-A177-3AD203B41FA5}">
                      <a16:colId xmlns:a16="http://schemas.microsoft.com/office/drawing/2014/main" val="1208829009"/>
                    </a:ext>
                  </a:extLst>
                </a:gridCol>
              </a:tblGrid>
              <a:tr h="466592">
                <a:tc gridSpan="2">
                  <a:txBody>
                    <a:bodyPr/>
                    <a:lstStyle/>
                    <a:p>
                      <a:pPr algn="ctr" fontAlgn="ctr"/>
                      <a:r>
                        <a:rPr lang="es-CO" sz="1400" b="1" i="0" u="none" strike="noStrike" dirty="0">
                          <a:solidFill>
                            <a:srgbClr val="000000"/>
                          </a:solidFill>
                          <a:effectLst/>
                          <a:latin typeface="Verdana" panose="020B0604030504040204" pitchFamily="34" charset="0"/>
                          <a:ea typeface="Verdana" panose="020B0604030504040204" pitchFamily="34" charset="0"/>
                        </a:rPr>
                        <a:t>CONTRATO DE INTERVENTORÍA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es-CO"/>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79659112"/>
                  </a:ext>
                </a:extLst>
              </a:tr>
              <a:tr h="404460">
                <a:tc gridSpan="2">
                  <a:txBody>
                    <a:bodyPr/>
                    <a:lstStyle/>
                    <a:p>
                      <a:pPr algn="ctr" fontAlgn="ctr"/>
                      <a:r>
                        <a:rPr lang="es-ES" sz="1400" b="1" i="0" u="none" strike="noStrike" dirty="0">
                          <a:solidFill>
                            <a:srgbClr val="000000"/>
                          </a:solidFill>
                          <a:effectLst/>
                          <a:latin typeface="Verdana" panose="020B0604030504040204" pitchFamily="34" charset="0"/>
                          <a:ea typeface="Verdana" panose="020B0604030504040204" pitchFamily="34" charset="0"/>
                        </a:rPr>
                        <a:t>CONSORCIO ESTUDIOS MPCL2</a:t>
                      </a:r>
                      <a:endParaRPr lang="es-CO" sz="14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lang="es-CO"/>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919532655"/>
                  </a:ext>
                </a:extLst>
              </a:tr>
              <a:tr h="394830">
                <a:tc>
                  <a:txBody>
                    <a:body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CONTRATO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3988 DE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257651002"/>
                  </a:ext>
                </a:extLst>
              </a:tr>
              <a:tr h="2513427">
                <a:tc>
                  <a:txBody>
                    <a:bodyPr/>
                    <a:lstStyle/>
                    <a:p>
                      <a:pPr algn="ctr" fontAlgn="ctr"/>
                      <a:r>
                        <a:rPr lang="es-CO" sz="1400" b="0" i="0" u="none" strike="noStrike" dirty="0">
                          <a:solidFill>
                            <a:srgbClr val="000000"/>
                          </a:solidFill>
                          <a:effectLst/>
                          <a:latin typeface="Verdana" panose="020B0604030504040204" pitchFamily="34" charset="0"/>
                          <a:ea typeface="Verdana" panose="020B0604030504040204" pitchFamily="34" charset="0"/>
                        </a:rPr>
                        <a:t>OBJETO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0" algn="ctr" defTabSz="914400" rtl="0" eaLnBrk="1" fontAlgn="ctr" latinLnBrk="0" hangingPunct="1"/>
                      <a:r>
                        <a:rPr lang="es-ES" sz="1400" b="1" i="0" u="none" strike="noStrike" dirty="0">
                          <a:solidFill>
                            <a:schemeClr val="tx1"/>
                          </a:solidFill>
                          <a:effectLst/>
                          <a:latin typeface="Verdana" panose="020B0604030504040204" pitchFamily="34" charset="0"/>
                          <a:ea typeface="Verdana" panose="020B0604030504040204" pitchFamily="34" charset="0"/>
                        </a:rPr>
                        <a:t>ORDEN DE SERVICIO No. 18</a:t>
                      </a:r>
                      <a:endParaRPr lang="es-ES" sz="1400" b="1" i="0" u="none" strike="noStrike" baseline="0" dirty="0">
                        <a:solidFill>
                          <a:schemeClr val="tx1"/>
                        </a:solidFill>
                        <a:effectLst/>
                        <a:latin typeface="Verdana" panose="020B0604030504040204" pitchFamily="34" charset="0"/>
                        <a:ea typeface="Verdana" panose="020B0604030504040204" pitchFamily="34" charset="0"/>
                      </a:endParaRPr>
                    </a:p>
                    <a:p>
                      <a:pPr marL="0" algn="ctr" defTabSz="914400" rtl="0" eaLnBrk="1" fontAlgn="ctr" latinLnBrk="0" hangingPunct="1"/>
                      <a:endParaRPr lang="es-ES" sz="1400" b="1" i="0" u="none" strike="noStrike" kern="1200" baseline="0" dirty="0">
                        <a:solidFill>
                          <a:schemeClr val="tx1"/>
                        </a:solidFill>
                        <a:effectLst/>
                        <a:latin typeface="Verdana" panose="020B0604030504040204" pitchFamily="34" charset="0"/>
                        <a:ea typeface="Verdana" panose="020B0604030504040204" pitchFamily="34" charset="0"/>
                        <a:cs typeface="+mn-cs"/>
                      </a:endParaRPr>
                    </a:p>
                    <a:p>
                      <a:pPr marL="0" algn="ctr" defTabSz="914400" rtl="0" eaLnBrk="1" fontAlgn="ctr" latinLnBrk="0" hangingPunct="1"/>
                      <a:r>
                        <a:rPr lang="es-ES" sz="1400" b="1" i="0" u="none" strike="noStrike" kern="1200" dirty="0">
                          <a:solidFill>
                            <a:schemeClr val="tx1"/>
                          </a:solidFill>
                          <a:effectLst/>
                          <a:latin typeface="Verdana" panose="020B0604030504040204" pitchFamily="34" charset="0"/>
                          <a:ea typeface="Verdana" panose="020B0604030504040204" pitchFamily="34" charset="0"/>
                          <a:cs typeface="+mn-cs"/>
                        </a:rPr>
                        <a:t>INTERVENTORIA PARA LOS </a:t>
                      </a:r>
                      <a:r>
                        <a:rPr lang="es-MX" sz="1400" b="1" i="0" u="none" strike="noStrike" kern="1200" dirty="0">
                          <a:solidFill>
                            <a:schemeClr val="tx1"/>
                          </a:solidFill>
                          <a:effectLst/>
                          <a:latin typeface="Verdana" panose="020B0604030504040204" pitchFamily="34" charset="0"/>
                          <a:ea typeface="Verdana" panose="020B0604030504040204" pitchFamily="34" charset="0"/>
                          <a:cs typeface="+mn-cs"/>
                        </a:rPr>
                        <a:t>ESTUDIOS Y DISEÑOS PARA LA CONSTRUCCIÓN DEL MUELLE CALLE QUIBDÓ EN EL MUNICIPIO DE QUIBDÓ, CHOCÓ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41289906"/>
                  </a:ext>
                </a:extLst>
              </a:tr>
              <a:tr h="452610">
                <a:tc>
                  <a:txBody>
                    <a:bodyPr/>
                    <a:lstStyle/>
                    <a:p>
                      <a:pPr marL="0" algn="ctr" defTabSz="914400" rtl="0" eaLnBrk="1" fontAlgn="ctr" latinLnBrk="0" hangingPunct="1"/>
                      <a:r>
                        <a:rPr lang="es-MX" sz="1400" b="0" i="0" u="none" strike="noStrike" kern="1200" dirty="0">
                          <a:solidFill>
                            <a:schemeClr val="tx1"/>
                          </a:solidFill>
                          <a:effectLst/>
                          <a:latin typeface="Verdana" panose="020B0604030504040204" pitchFamily="34" charset="0"/>
                          <a:ea typeface="Verdana" panose="020B0604030504040204" pitchFamily="34" charset="0"/>
                          <a:cs typeface="+mn-cs"/>
                        </a:rPr>
                        <a:t>VALOR</a:t>
                      </a:r>
                      <a:endParaRPr lang="es-CO" sz="1400" b="0" i="0"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0" algn="ctr" defTabSz="914400" rtl="0" eaLnBrk="1" fontAlgn="ctr" latinLnBrk="0" hangingPunct="1"/>
                      <a:r>
                        <a:rPr lang="es-MX" sz="1400" b="1" i="0" u="none" strike="noStrike" kern="1200" dirty="0">
                          <a:solidFill>
                            <a:schemeClr val="tx1"/>
                          </a:solidFill>
                          <a:effectLst/>
                          <a:latin typeface="Verdana" panose="020B0604030504040204" pitchFamily="34" charset="0"/>
                          <a:ea typeface="Verdana" panose="020B0604030504040204" pitchFamily="34" charset="0"/>
                          <a:cs typeface="+mn-cs"/>
                        </a:rPr>
                        <a:t>$ 211.207.200 + 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107629377"/>
                  </a:ext>
                </a:extLst>
              </a:tr>
              <a:tr h="423720">
                <a:tc>
                  <a:txBody>
                    <a:body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INICIO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23 de julio de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827559033"/>
                  </a:ext>
                </a:extLst>
              </a:tr>
              <a:tr h="456362">
                <a:tc>
                  <a:txBody>
                    <a:bodyPr/>
                    <a:lstStyle/>
                    <a:p>
                      <a:pPr algn="ctr" fontAlgn="ctr"/>
                      <a:r>
                        <a:rPr lang="es-CO" sz="1400" b="0" i="0" u="none" strike="noStrike" dirty="0">
                          <a:solidFill>
                            <a:schemeClr val="tx1"/>
                          </a:solidFill>
                          <a:effectLst/>
                          <a:latin typeface="Verdana" panose="020B0604030504040204" pitchFamily="34" charset="0"/>
                          <a:ea typeface="Verdana" panose="020B0604030504040204" pitchFamily="34" charset="0"/>
                        </a:rPr>
                        <a:t>FINALIZACIÓN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1400" b="0" i="0" u="none" strike="noStrike" baseline="0" dirty="0">
                          <a:solidFill>
                            <a:schemeClr val="tx1"/>
                          </a:solidFill>
                          <a:effectLst/>
                          <a:latin typeface="Verdana" panose="020B0604030504040204" pitchFamily="34" charset="0"/>
                          <a:ea typeface="Verdana" panose="020B0604030504040204" pitchFamily="34" charset="0"/>
                        </a:rPr>
                        <a:t>15 de enero de 2026</a:t>
                      </a:r>
                      <a:endParaRPr lang="es-CO"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75406057"/>
                  </a:ext>
                </a:extLst>
              </a:tr>
            </a:tbl>
          </a:graphicData>
        </a:graphic>
      </p:graphicFrame>
      <p:sp>
        <p:nvSpPr>
          <p:cNvPr id="6" name="Título 1">
            <a:extLst>
              <a:ext uri="{FF2B5EF4-FFF2-40B4-BE49-F238E27FC236}">
                <a16:creationId xmlns:a16="http://schemas.microsoft.com/office/drawing/2014/main" id="{BD7D935F-1EEF-4730-9874-D16334A3B4D7}"/>
              </a:ext>
            </a:extLst>
          </p:cNvPr>
          <p:cNvSpPr txBox="1">
            <a:spLocks/>
          </p:cNvSpPr>
          <p:nvPr/>
        </p:nvSpPr>
        <p:spPr>
          <a:xfrm>
            <a:off x="797488" y="125603"/>
            <a:ext cx="10932826" cy="6720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dirty="0">
                <a:latin typeface="Verdana" panose="020B0604030504040204" pitchFamily="34" charset="0"/>
                <a:ea typeface="Verdana" panose="020B0604030504040204" pitchFamily="34" charset="0"/>
              </a:rPr>
              <a:t>GENERALIDADES DEL CONTRATO</a:t>
            </a:r>
            <a:endParaRPr lang="es-CO"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20367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2FED-E47C-0012-B0E7-CC069BF2B4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45F21B1-6452-91F4-9C28-005C507E147B}"/>
              </a:ext>
            </a:extLst>
          </p:cNvPr>
          <p:cNvSpPr>
            <a:spLocks noGrp="1"/>
          </p:cNvSpPr>
          <p:nvPr>
            <p:ph type="title"/>
          </p:nvPr>
        </p:nvSpPr>
        <p:spPr>
          <a:xfrm>
            <a:off x="0" y="0"/>
            <a:ext cx="12191999" cy="672066"/>
          </a:xfrm>
        </p:spPr>
        <p:txBody>
          <a:bodyPr>
            <a:normAutofit/>
          </a:bodyPr>
          <a:lstStyle/>
          <a:p>
            <a:pPr algn="ctr"/>
            <a:r>
              <a:rPr lang="es-ES" dirty="0"/>
              <a:t>INTRODUCCIÓN</a:t>
            </a:r>
            <a:endParaRPr lang="es-CO" dirty="0"/>
          </a:p>
        </p:txBody>
      </p:sp>
      <p:sp>
        <p:nvSpPr>
          <p:cNvPr id="6" name="CuadroTexto 5">
            <a:extLst>
              <a:ext uri="{FF2B5EF4-FFF2-40B4-BE49-F238E27FC236}">
                <a16:creationId xmlns:a16="http://schemas.microsoft.com/office/drawing/2014/main" id="{59E28727-A341-F749-86E4-8C605EAF63D1}"/>
              </a:ext>
            </a:extLst>
          </p:cNvPr>
          <p:cNvSpPr txBox="1"/>
          <p:nvPr/>
        </p:nvSpPr>
        <p:spPr>
          <a:xfrm>
            <a:off x="629585" y="942877"/>
            <a:ext cx="10932827" cy="4801314"/>
          </a:xfrm>
          <a:prstGeom prst="rect">
            <a:avLst/>
          </a:prstGeom>
          <a:noFill/>
        </p:spPr>
        <p:txBody>
          <a:bodyPr wrap="square" rtlCol="0">
            <a:spAutoFit/>
          </a:bodyPr>
          <a:lstStyle/>
          <a:p>
            <a:pPr algn="just"/>
            <a:r>
              <a:rPr lang="es-MX" dirty="0">
                <a:latin typeface="Verdana" panose="020B0604030504040204" pitchFamily="34" charset="0"/>
                <a:ea typeface="Verdana" panose="020B0604030504040204" pitchFamily="34" charset="0"/>
              </a:rPr>
              <a:t>La Orden de Servicio No. 18 se enmarca en el Contrato 3958 de 2024 suscrito por el Instituto Nacional de Vías – INVIAS, cuyo objetivo es la complementación y ajuste de los estudios y diseños para la construcción del muelle fluvial Calle Quibdó, en el municipio de Quibdó, departamento del Chocó. </a:t>
            </a:r>
          </a:p>
          <a:p>
            <a:pPr algn="just"/>
            <a:endParaRPr lang="es-MX" dirty="0">
              <a:latin typeface="Verdana" panose="020B0604030504040204" pitchFamily="34" charset="0"/>
              <a:ea typeface="Verdana" panose="020B0604030504040204" pitchFamily="34" charset="0"/>
            </a:endParaRPr>
          </a:p>
          <a:p>
            <a:pPr algn="just"/>
            <a:r>
              <a:rPr lang="es-MX" dirty="0">
                <a:latin typeface="Verdana" panose="020B0604030504040204" pitchFamily="34" charset="0"/>
                <a:ea typeface="Verdana" panose="020B0604030504040204" pitchFamily="34" charset="0"/>
              </a:rPr>
              <a:t>Esta orden responde a la necesidad de relocalizar el muelle previamente diseñado en el marco del contrato 1726 de 2020, debido a la inviabilidad técnica, ambiental y financiera de su ubicación inicial, y dar cumplimiento a los compromisos adquiridos con la región. </a:t>
            </a:r>
          </a:p>
          <a:p>
            <a:pPr algn="just"/>
            <a:endParaRPr lang="es-MX" dirty="0">
              <a:latin typeface="Verdana" panose="020B0604030504040204" pitchFamily="34" charset="0"/>
              <a:ea typeface="Verdana" panose="020B0604030504040204" pitchFamily="34" charset="0"/>
            </a:endParaRPr>
          </a:p>
          <a:p>
            <a:pPr algn="just"/>
            <a:r>
              <a:rPr lang="es-MX" dirty="0">
                <a:latin typeface="Verdana" panose="020B0604030504040204" pitchFamily="34" charset="0"/>
                <a:ea typeface="Verdana" panose="020B0604030504040204" pitchFamily="34" charset="0"/>
              </a:rPr>
              <a:t>El proyecto busca fortalecer la conectividad fluvial y terrestre del municipio, reconociendo al río Atrato como eje fundamental de movilidad, abastecimiento y desarrollo regional.</a:t>
            </a:r>
          </a:p>
          <a:p>
            <a:pPr algn="just"/>
            <a:endParaRPr lang="es-MX" dirty="0">
              <a:latin typeface="Verdana" panose="020B0604030504040204" pitchFamily="34" charset="0"/>
              <a:ea typeface="Verdana" panose="020B0604030504040204" pitchFamily="34" charset="0"/>
            </a:endParaRPr>
          </a:p>
          <a:p>
            <a:pPr algn="just"/>
            <a:r>
              <a:rPr lang="es-MX" dirty="0">
                <a:latin typeface="Verdana" panose="020B0604030504040204" pitchFamily="34" charset="0"/>
                <a:ea typeface="Verdana" panose="020B0604030504040204" pitchFamily="34" charset="0"/>
              </a:rPr>
              <a:t>La orden de servicio contempla la actualización integral de los estudios técnicos necesarios para garantizar la viabilidad del muelle y su vía de acceso, abordando componentes de tránsito, diseño geométrico, geotecnia, hidrología, estructuras, gestión ambiental, social y predial, con el fin de dejar el proyecto listo para su fase de construcción, bajo criterios de seguridad, sostenibilidad y eficiencia operativa. </a:t>
            </a:r>
          </a:p>
        </p:txBody>
      </p:sp>
    </p:spTree>
    <p:extLst>
      <p:ext uri="{BB962C8B-B14F-4D97-AF65-F5344CB8AC3E}">
        <p14:creationId xmlns:p14="http://schemas.microsoft.com/office/powerpoint/2010/main" val="290938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1A2F549-EB0E-1E1A-DCE0-0B97708191E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9C89557E-A6C9-4BC3-95CF-A6D6CEEB3201}"/>
              </a:ext>
            </a:extLst>
          </p:cNvPr>
          <p:cNvPicPr>
            <a:picLocks noChangeAspect="1"/>
          </p:cNvPicPr>
          <p:nvPr/>
        </p:nvPicPr>
        <p:blipFill>
          <a:blip r:embed="rId4"/>
          <a:stretch>
            <a:fillRect/>
          </a:stretch>
        </p:blipFill>
        <p:spPr>
          <a:xfrm>
            <a:off x="1866900" y="609600"/>
            <a:ext cx="8458200" cy="5638800"/>
          </a:xfrm>
          <a:prstGeom prst="rect">
            <a:avLst/>
          </a:prstGeom>
        </p:spPr>
      </p:pic>
      <p:sp>
        <p:nvSpPr>
          <p:cNvPr id="13" name="Título 1">
            <a:extLst>
              <a:ext uri="{FF2B5EF4-FFF2-40B4-BE49-F238E27FC236}">
                <a16:creationId xmlns:a16="http://schemas.microsoft.com/office/drawing/2014/main" id="{5793576A-A18C-49C8-85E7-EAA14D8D7793}"/>
              </a:ext>
            </a:extLst>
          </p:cNvPr>
          <p:cNvSpPr>
            <a:spLocks noGrp="1"/>
          </p:cNvSpPr>
          <p:nvPr>
            <p:ph type="title"/>
          </p:nvPr>
        </p:nvSpPr>
        <p:spPr>
          <a:xfrm>
            <a:off x="629587" y="101716"/>
            <a:ext cx="10876613" cy="672066"/>
          </a:xfrm>
        </p:spPr>
        <p:txBody>
          <a:bodyPr>
            <a:normAutofit/>
          </a:bodyPr>
          <a:lstStyle/>
          <a:p>
            <a:pPr algn="ctr"/>
            <a:r>
              <a:rPr lang="es-ES" dirty="0"/>
              <a:t>LOCALIZACIÓN DEL PROYECTO</a:t>
            </a:r>
            <a:endParaRPr lang="es-CO" dirty="0"/>
          </a:p>
        </p:txBody>
      </p:sp>
    </p:spTree>
    <p:extLst>
      <p:ext uri="{BB962C8B-B14F-4D97-AF65-F5344CB8AC3E}">
        <p14:creationId xmlns:p14="http://schemas.microsoft.com/office/powerpoint/2010/main" val="320492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71F29-A12A-94D7-7E30-929C7C5AF392}"/>
              </a:ext>
            </a:extLst>
          </p:cNvPr>
          <p:cNvSpPr>
            <a:spLocks noGrp="1"/>
          </p:cNvSpPr>
          <p:nvPr>
            <p:ph type="title"/>
          </p:nvPr>
        </p:nvSpPr>
        <p:spPr>
          <a:xfrm>
            <a:off x="629587" y="101716"/>
            <a:ext cx="10876613" cy="672066"/>
          </a:xfrm>
        </p:spPr>
        <p:txBody>
          <a:bodyPr>
            <a:normAutofit/>
          </a:bodyPr>
          <a:lstStyle/>
          <a:p>
            <a:pPr algn="ctr"/>
            <a:r>
              <a:rPr lang="es-ES" dirty="0"/>
              <a:t>LOCALIZACIÓN DEL PROYECTO</a:t>
            </a:r>
            <a:endParaRPr lang="es-CO" dirty="0"/>
          </a:p>
        </p:txBody>
      </p:sp>
      <p:sp>
        <p:nvSpPr>
          <p:cNvPr id="11" name="CuadroTexto 10">
            <a:extLst>
              <a:ext uri="{FF2B5EF4-FFF2-40B4-BE49-F238E27FC236}">
                <a16:creationId xmlns:a16="http://schemas.microsoft.com/office/drawing/2014/main" id="{5297AABF-A1C7-4EB5-A051-C51958350FDA}"/>
              </a:ext>
            </a:extLst>
          </p:cNvPr>
          <p:cNvSpPr txBox="1"/>
          <p:nvPr/>
        </p:nvSpPr>
        <p:spPr>
          <a:xfrm>
            <a:off x="0" y="3605016"/>
            <a:ext cx="12192000" cy="2554545"/>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El proyecto se localiza en el municipio de Quibdó, capital del departamento del Chocó, ubicado sobre la margen derecha del río Atrato, principal eje de transporte fluvial de la región. </a:t>
            </a:r>
          </a:p>
          <a:p>
            <a:pPr marL="285750" indent="-285750" algn="just">
              <a:buFont typeface="Arial" panose="020B0604020202020204" pitchFamily="34" charset="0"/>
              <a:buChar char="•"/>
            </a:pPr>
            <a:endParaRPr lang="es-MX" sz="16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La zona de intervención se encuentra en el sector Calle Quibdó, próximo al casco urbano y con acceso desde la infraestructura vial existente. </a:t>
            </a:r>
          </a:p>
          <a:p>
            <a:pPr marL="285750" indent="-285750" algn="just">
              <a:buFont typeface="Arial" panose="020B0604020202020204" pitchFamily="34" charset="0"/>
              <a:buChar char="•"/>
            </a:pPr>
            <a:endParaRPr lang="es-MX" sz="16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El municipio se caracteriza por presentar altos niveles de pluviosidad, condición relevante para el desarrollo de los estudios hidráulicos, geotécnicos y de drenaje. </a:t>
            </a:r>
          </a:p>
          <a:p>
            <a:pPr marL="285750" indent="-285750" algn="just">
              <a:buFont typeface="Arial" panose="020B0604020202020204" pitchFamily="34" charset="0"/>
              <a:buChar char="•"/>
            </a:pPr>
            <a:endParaRPr lang="es-MX" sz="16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MX" sz="1600" dirty="0">
                <a:latin typeface="Verdana" panose="020B0604030504040204" pitchFamily="34" charset="0"/>
                <a:ea typeface="Verdana" panose="020B0604030504040204" pitchFamily="34" charset="0"/>
              </a:rPr>
              <a:t>Quibdó se encuentra a una altitud aproximada de 43 msnm y registra una temperatura media de 28 °C.</a:t>
            </a:r>
          </a:p>
        </p:txBody>
      </p:sp>
      <p:pic>
        <p:nvPicPr>
          <p:cNvPr id="7" name="Imagen 6" descr="Imagen que contiene árbol&#10;&#10;El contenido generado por IA puede ser incorrecto.">
            <a:extLst>
              <a:ext uri="{FF2B5EF4-FFF2-40B4-BE49-F238E27FC236}">
                <a16:creationId xmlns:a16="http://schemas.microsoft.com/office/drawing/2014/main" id="{E6737CCC-5784-A0ED-A5EB-AA29211B1647}"/>
              </a:ext>
            </a:extLst>
          </p:cNvPr>
          <p:cNvPicPr>
            <a:picLocks noChangeAspect="1"/>
          </p:cNvPicPr>
          <p:nvPr/>
        </p:nvPicPr>
        <p:blipFill>
          <a:blip r:embed="rId3"/>
          <a:stretch>
            <a:fillRect/>
          </a:stretch>
        </p:blipFill>
        <p:spPr>
          <a:xfrm>
            <a:off x="2478889" y="698439"/>
            <a:ext cx="7234221" cy="2831234"/>
          </a:xfrm>
          <a:prstGeom prst="rect">
            <a:avLst/>
          </a:prstGeom>
        </p:spPr>
      </p:pic>
    </p:spTree>
    <p:extLst>
      <p:ext uri="{BB962C8B-B14F-4D97-AF65-F5344CB8AC3E}">
        <p14:creationId xmlns:p14="http://schemas.microsoft.com/office/powerpoint/2010/main" val="3541741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2909</TotalTime>
  <Words>2918</Words>
  <Application>Microsoft Office PowerPoint</Application>
  <PresentationFormat>Panorámica</PresentationFormat>
  <Paragraphs>351</Paragraphs>
  <Slides>44</Slides>
  <Notes>26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44</vt:i4>
      </vt:variant>
    </vt:vector>
  </HeadingPairs>
  <TitlesOfParts>
    <vt:vector size="52" baseType="lpstr">
      <vt:lpstr>Aptos</vt:lpstr>
      <vt:lpstr>Aptos Display</vt:lpstr>
      <vt:lpstr>Arial</vt:lpstr>
      <vt:lpstr>Calibri</vt:lpstr>
      <vt:lpstr>Gotham</vt:lpstr>
      <vt:lpstr>Times New Roman</vt:lpstr>
      <vt:lpstr>Verdana</vt:lpstr>
      <vt:lpstr>Tema de Office</vt:lpstr>
      <vt:lpstr>ORDEN DE SERVICIO No. 18     ESTUDIOS Y DISEÑOS PARA LA CONSTRUCCIÓN DEL MUELLE CALLE QUIBDÓ EN EL MUNICIPIO DE QUIBDÓ, CHOCÓ.     Febrero 06 de 2026</vt:lpstr>
      <vt:lpstr>Presentación de PowerPoint</vt:lpstr>
      <vt:lpstr>Presentación de PowerPoint</vt:lpstr>
      <vt:lpstr>RECOMENDACIONES A ASISTENTES</vt:lpstr>
      <vt:lpstr>PRESENTACIÓN DE PARTICIPANTES</vt:lpstr>
      <vt:lpstr>Presentación de PowerPoint</vt:lpstr>
      <vt:lpstr>INTRODUCCIÓN</vt:lpstr>
      <vt:lpstr>LOCALIZACIÓN DEL PROYECTO</vt:lpstr>
      <vt:lpstr>LOCALIZACIÓN DEL PROYECTO</vt:lpstr>
      <vt:lpstr>OBJETIVO DE LA SOCIALIZACIÓN</vt:lpstr>
      <vt:lpstr>ALCANCE DEL PROYECTO</vt:lpstr>
      <vt:lpstr>TRABAJOS DE CAMPO - TOPOGRAFÍA</vt:lpstr>
      <vt:lpstr>TRABAJOS DE CAMPO - BATIMETRÍA</vt:lpstr>
      <vt:lpstr>TRABAJOS DE CAMPO – EXPLORACIÓN GEOTECNICA</vt:lpstr>
      <vt:lpstr>TRABAJOS DE CAMPO – REFRACCIÓN SÍSMICA Y TOMOGRAFÍA</vt:lpstr>
      <vt:lpstr>SOCIALIZACIÓN INICIAL 15 y 16 DE AGOSTO DE 2025</vt:lpstr>
      <vt:lpstr>TRABAJOS DE CAMPO – VISITA GEOTECNIA E HIDRÁULICA</vt:lpstr>
      <vt:lpstr>Presentación de PowerPoint</vt:lpstr>
      <vt:lpstr>VÍAS DE ACCESO TERRESTRE AL MUELLE</vt:lpstr>
      <vt:lpstr>ELABORACIÓN, REVISIÓN, ACTUALIZACIÓN Y/O COMPLEMENTACIÓN DE LOS ESTUDIOS DE CARTOGRAFÍA, TOPOGRAFÍA Y TOPOBATIMETRÍA</vt:lpstr>
      <vt:lpstr>DISEÑO VÍA DE ACCESO AL MUELLE</vt:lpstr>
      <vt:lpstr>DISEÑO VÍA DE ACCESO AL MUELLE</vt:lpstr>
      <vt:lpstr>DISEÑO VÍA CICLOPEATONAL</vt:lpstr>
      <vt:lpstr>DISEÑO GEOMÉTRICO PLATAFORMA </vt:lpstr>
      <vt:lpstr>ESTUDIO DE GEOTECNIA</vt:lpstr>
      <vt:lpstr>ESTUDIO DE GEOTECNIA</vt:lpstr>
      <vt:lpstr>ESTUDIO Y DISEÑO DE PAVIMENTOS</vt:lpstr>
      <vt:lpstr>ESTUDIO DE HIDROLOGÍA, HIDRÁULICA Y SOCAVACIÓN</vt:lpstr>
      <vt:lpstr>ESTUDIO DE HIDROLOGÍA, HIDRÁULICA Y SOCAVACIÓN</vt:lpstr>
      <vt:lpstr>OBRAS DE DRENAJE PARA LA VÍA DE ACCESO</vt:lpstr>
      <vt:lpstr>OBRAS DE DRENAJE PARA LA VÍA DE ACCESO</vt:lpstr>
      <vt:lpstr>Presentación de PowerPoint</vt:lpstr>
      <vt:lpstr>DISEÑO ESTRUCTURAL DE LAS PASARELAS VEHICULAR Y PEATONAL DEL MUELLE QUIBDO)</vt:lpstr>
      <vt:lpstr>DISEÑO ESTRUCTURAL DE LAS PASARELAS VEHICULAR Y PEATONAL DEL MUELLE QUIBDO)</vt:lpstr>
      <vt:lpstr>DISEÑO ESTRUCTURAL DE LAS PASARELAS VEHICULAR Y PEATONAL DEL MUELLE QUIBDO)</vt:lpstr>
      <vt:lpstr>Presentación de PowerPoint</vt:lpstr>
      <vt:lpstr>Presentación de PowerPoint</vt:lpstr>
      <vt:lpstr>Presentación de PowerPoint</vt:lpstr>
      <vt:lpstr>COMPONENTE PREDIAL</vt:lpstr>
      <vt:lpstr>ACTUALIZACIÓN ESTUDIO DE CANTIDADES DE OBRA, ANÁLISIS DE PRECIOS UNITARIOS Y PRESUPUESTO PARA LA ESTRUCTURACIÓN DEL PLIEGO DE CONDICIONES DEL PROYECTO.</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ORDEN DE SERVICIO No. 18     ESTUDIOS Y DISEÑOS PARA LA CONSTRUCCIÓN DEL MUELLE CALLE QUIBDÓ EN EL MUNICIPIO DE QUIBDÓ, CHOCÓ.     Enero de 2026</dc:title>
  <dc:creator>RICO LoPEZ JOAN STEVEN</dc:creator>
  <cp:lastModifiedBy>Office</cp:lastModifiedBy>
  <cp:revision>27</cp:revision>
  <dcterms:created xsi:type="dcterms:W3CDTF">2025-02-25T13:55:16Z</dcterms:created>
  <dcterms:modified xsi:type="dcterms:W3CDTF">2026-02-06T15:48:47Z</dcterms:modified>
</cp:coreProperties>
</file>